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8" r:id="rId3"/>
    <p:sldId id="259" r:id="rId4"/>
    <p:sldId id="260" r:id="rId5"/>
    <p:sldId id="261" r:id="rId6"/>
    <p:sldId id="257"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87"/>
    <p:restoredTop sz="94662"/>
  </p:normalViewPr>
  <p:slideViewPr>
    <p:cSldViewPr snapToGrid="0" snapToObjects="1">
      <p:cViewPr varScale="1">
        <p:scale>
          <a:sx n="116" d="100"/>
          <a:sy n="116"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7CF9C-6515-9E48-A779-037560F47797}"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5A15C-93E2-F040-B9B5-7FEEF9327D29}" type="slidenum">
              <a:rPr lang="en-US" smtClean="0"/>
              <a:t>‹#›</a:t>
            </a:fld>
            <a:endParaRPr lang="en-US"/>
          </a:p>
        </p:txBody>
      </p:sp>
    </p:spTree>
    <p:extLst>
      <p:ext uri="{BB962C8B-B14F-4D97-AF65-F5344CB8AC3E}">
        <p14:creationId xmlns:p14="http://schemas.microsoft.com/office/powerpoint/2010/main" val="173456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85A15C-93E2-F040-B9B5-7FEEF9327D29}" type="slidenum">
              <a:rPr lang="en-US" smtClean="0"/>
              <a:t>1</a:t>
            </a:fld>
            <a:endParaRPr lang="en-US"/>
          </a:p>
        </p:txBody>
      </p:sp>
    </p:spTree>
    <p:extLst>
      <p:ext uri="{BB962C8B-B14F-4D97-AF65-F5344CB8AC3E}">
        <p14:creationId xmlns:p14="http://schemas.microsoft.com/office/powerpoint/2010/main" val="333576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F7E94-BE02-9A45-9062-1449FB0E45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650E84-FCA6-BF46-947F-0E37FDBD20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9436B4-1720-2548-BCE3-CC2568995FDB}"/>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5" name="Footer Placeholder 4">
            <a:extLst>
              <a:ext uri="{FF2B5EF4-FFF2-40B4-BE49-F238E27FC236}">
                <a16:creationId xmlns:a16="http://schemas.microsoft.com/office/drawing/2014/main" id="{CB98079D-0BF4-CD44-B92A-489A2C415B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3D7B34F-B4A6-AC47-A86D-866C0E2385F7}"/>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117309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03D7-DD00-0748-8FFA-B2BC03BCA1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12826A-88C3-5743-B64C-B07D2BE58A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3BF11-5B50-CC4B-AA5F-9AF20D6D168B}"/>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5" name="Footer Placeholder 4">
            <a:extLst>
              <a:ext uri="{FF2B5EF4-FFF2-40B4-BE49-F238E27FC236}">
                <a16:creationId xmlns:a16="http://schemas.microsoft.com/office/drawing/2014/main" id="{9D0CF8D4-EC88-134C-BC2D-702B64D3147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4415D8A-E2CA-8E43-8878-75649038BB1B}"/>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50516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92ECA9-11B4-0F45-94F9-0FC941CF17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3255D7-028B-5D4B-89B0-B5AD9EEF0C3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B0844-2774-6245-8C90-47C68BEA8BAA}"/>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5" name="Footer Placeholder 4">
            <a:extLst>
              <a:ext uri="{FF2B5EF4-FFF2-40B4-BE49-F238E27FC236}">
                <a16:creationId xmlns:a16="http://schemas.microsoft.com/office/drawing/2014/main" id="{17E65D80-3CA0-DF4E-B0D2-D7B2532844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4E432B8-447B-714B-8A40-62A6716251D1}"/>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252116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D7BE-8467-FA47-BC87-BEEAECA3B4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D20FF2-3FE8-1248-A4BA-F5AE9648AA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C397C0-5CA5-F14C-AA7D-A1EE12F4403D}"/>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5" name="Footer Placeholder 4">
            <a:extLst>
              <a:ext uri="{FF2B5EF4-FFF2-40B4-BE49-F238E27FC236}">
                <a16:creationId xmlns:a16="http://schemas.microsoft.com/office/drawing/2014/main" id="{2CEC006F-A7FD-6846-A942-B3569196CF9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1BF61AC-F887-AE4C-BD7C-AC1FDE24B836}"/>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42756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7D49B-FD14-D446-91B5-0CC55D140B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6E7AB3-B6DD-9E47-BE1A-4E24B6AA59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E64115-4182-7A4B-A588-4C67C2305BD2}"/>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5" name="Footer Placeholder 4">
            <a:extLst>
              <a:ext uri="{FF2B5EF4-FFF2-40B4-BE49-F238E27FC236}">
                <a16:creationId xmlns:a16="http://schemas.microsoft.com/office/drawing/2014/main" id="{81B42A63-2CB1-A24E-954D-7D7D9379754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358B48E-845C-4840-95A9-377C3D3B4AD0}"/>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128758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8C3E4-95D0-D041-BD41-2F9A8ED5E3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325F08-48C2-644B-ADE9-A7FD0DFF50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81F2CF-1A8D-D440-A80C-A89DA67A62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C2C35B-5647-C74B-B437-00CFE688B431}"/>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6" name="Footer Placeholder 5">
            <a:extLst>
              <a:ext uri="{FF2B5EF4-FFF2-40B4-BE49-F238E27FC236}">
                <a16:creationId xmlns:a16="http://schemas.microsoft.com/office/drawing/2014/main" id="{76678282-95C5-2749-9540-97EF5B659F7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6B0FAAF-9653-E04F-94F2-4224F38BCCD8}"/>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119942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B7240-9A7C-CF46-A50F-913546492D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ADA3D2-A89B-9342-A622-CF0D36725D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DE86EF-5EF1-F74B-97C2-CDA3362ED2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3AD070-654E-214E-B651-0E16996FFF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715334D-7F3A-EA40-866D-AB3C425FEC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691819-88AD-1E47-A20A-21A14DF14B0A}"/>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8" name="Footer Placeholder 7">
            <a:extLst>
              <a:ext uri="{FF2B5EF4-FFF2-40B4-BE49-F238E27FC236}">
                <a16:creationId xmlns:a16="http://schemas.microsoft.com/office/drawing/2014/main" id="{42E5BACE-5675-9D40-9F4F-E9921987F4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8E0F5B13-59D2-5A41-B943-5F246081004D}"/>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119390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6E827-A917-7549-A733-3976261C2A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DCA6C4-E35C-224C-9307-A887F1DC4141}"/>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4" name="Footer Placeholder 3">
            <a:extLst>
              <a:ext uri="{FF2B5EF4-FFF2-40B4-BE49-F238E27FC236}">
                <a16:creationId xmlns:a16="http://schemas.microsoft.com/office/drawing/2014/main" id="{FAE571E2-C2E8-4E42-8B5C-F20315D167F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DDED733-939E-2148-A95E-47077E5D6314}"/>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325067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2AAF3A-3FEB-F143-A7B5-3828A3520520}"/>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3" name="Footer Placeholder 2">
            <a:extLst>
              <a:ext uri="{FF2B5EF4-FFF2-40B4-BE49-F238E27FC236}">
                <a16:creationId xmlns:a16="http://schemas.microsoft.com/office/drawing/2014/main" id="{BEBA8D13-6D31-624A-BA24-CD6B8FF1010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F6B2883-BD7C-D844-ADA8-0B3BFA6B8353}"/>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284038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6B88B-E4B2-8F4F-B312-99069E934F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B8816F-7C9A-6941-AB5E-F714B7BB1F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F52E3B-1E34-C048-AC30-905D39D4E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B352D6-8B20-1E43-BD8E-08A6417721AE}"/>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6" name="Footer Placeholder 5">
            <a:extLst>
              <a:ext uri="{FF2B5EF4-FFF2-40B4-BE49-F238E27FC236}">
                <a16:creationId xmlns:a16="http://schemas.microsoft.com/office/drawing/2014/main" id="{29137D3C-9157-6A4D-B3FC-7B226ED2922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9DB182A-4BF9-5F41-A908-DFC23E64724F}"/>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312107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9A1F0-B270-7049-988F-77C6A532A9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030449-C0AC-0F4D-8B00-58157086C3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489FE3-E19C-3343-8DBD-230EB8ACF5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E31E9A-72CE-7744-90AD-CBA84005AD5F}"/>
              </a:ext>
            </a:extLst>
          </p:cNvPr>
          <p:cNvSpPr>
            <a:spLocks noGrp="1"/>
          </p:cNvSpPr>
          <p:nvPr>
            <p:ph type="dt" sz="half" idx="10"/>
          </p:nvPr>
        </p:nvSpPr>
        <p:spPr>
          <a:xfrm>
            <a:off x="838200" y="6356350"/>
            <a:ext cx="2743200" cy="365125"/>
          </a:xfrm>
          <a:prstGeom prst="rect">
            <a:avLst/>
          </a:prstGeom>
        </p:spPr>
        <p:txBody>
          <a:bodyPr/>
          <a:lstStyle/>
          <a:p>
            <a:fld id="{888FA1EE-A4F6-CB48-8E0A-9173DF6BA0D0}" type="datetimeFigureOut">
              <a:rPr lang="en-US" smtClean="0"/>
              <a:t>11/8/2022</a:t>
            </a:fld>
            <a:endParaRPr lang="en-US"/>
          </a:p>
        </p:txBody>
      </p:sp>
      <p:sp>
        <p:nvSpPr>
          <p:cNvPr id="6" name="Footer Placeholder 5">
            <a:extLst>
              <a:ext uri="{FF2B5EF4-FFF2-40B4-BE49-F238E27FC236}">
                <a16:creationId xmlns:a16="http://schemas.microsoft.com/office/drawing/2014/main" id="{9EB8B379-1EF7-534A-B2FF-EA8F195410E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761B19C-BEAD-AC49-8528-67569E0DF942}"/>
              </a:ext>
            </a:extLst>
          </p:cNvPr>
          <p:cNvSpPr>
            <a:spLocks noGrp="1"/>
          </p:cNvSpPr>
          <p:nvPr>
            <p:ph type="sldNum" sz="quarter" idx="12"/>
          </p:nvPr>
        </p:nvSpPr>
        <p:spPr>
          <a:xfrm>
            <a:off x="8610600" y="6356350"/>
            <a:ext cx="2743200" cy="365125"/>
          </a:xfrm>
          <a:prstGeom prst="rect">
            <a:avLst/>
          </a:prstGeom>
        </p:spPr>
        <p:txBody>
          <a:bodyPr/>
          <a:lstStyle/>
          <a:p>
            <a:fld id="{2DEBF6B5-A8B6-5742-91AE-8DC29EBB8E42}" type="slidenum">
              <a:rPr lang="en-US" smtClean="0"/>
              <a:t>‹#›</a:t>
            </a:fld>
            <a:endParaRPr lang="en-US"/>
          </a:p>
        </p:txBody>
      </p:sp>
    </p:spTree>
    <p:extLst>
      <p:ext uri="{BB962C8B-B14F-4D97-AF65-F5344CB8AC3E}">
        <p14:creationId xmlns:p14="http://schemas.microsoft.com/office/powerpoint/2010/main" val="391131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7AD727-180C-6C41-8560-04A952E25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2E65D2-9D75-0548-91A2-FE37A13DCE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C3CCBD64-8A40-874E-A16E-3EDC3D92A623}"/>
              </a:ext>
            </a:extLst>
          </p:cNvPr>
          <p:cNvPicPr>
            <a:picLocks noChangeAspect="1"/>
          </p:cNvPicPr>
          <p:nvPr userDrawn="1"/>
        </p:nvPicPr>
        <p:blipFill>
          <a:blip r:embed="rId13"/>
          <a:stretch>
            <a:fillRect/>
          </a:stretch>
        </p:blipFill>
        <p:spPr>
          <a:xfrm>
            <a:off x="0" y="5943600"/>
            <a:ext cx="12192000" cy="914400"/>
          </a:xfrm>
          <a:prstGeom prst="rect">
            <a:avLst/>
          </a:prstGeom>
        </p:spPr>
      </p:pic>
    </p:spTree>
    <p:extLst>
      <p:ext uri="{BB962C8B-B14F-4D97-AF65-F5344CB8AC3E}">
        <p14:creationId xmlns:p14="http://schemas.microsoft.com/office/powerpoint/2010/main" val="4292949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7B385-2DCA-364C-8CE4-790847292619}"/>
              </a:ext>
            </a:extLst>
          </p:cNvPr>
          <p:cNvSpPr>
            <a:spLocks noGrp="1"/>
          </p:cNvSpPr>
          <p:nvPr>
            <p:ph type="ctrTitle"/>
          </p:nvPr>
        </p:nvSpPr>
        <p:spPr/>
        <p:txBody>
          <a:bodyPr/>
          <a:lstStyle/>
          <a:p>
            <a:r>
              <a:rPr lang="en-US" dirty="0"/>
              <a:t>Flemish Words Made in Detroit, MI</a:t>
            </a:r>
          </a:p>
        </p:txBody>
      </p:sp>
      <p:sp>
        <p:nvSpPr>
          <p:cNvPr id="3" name="Subtitle 2">
            <a:extLst>
              <a:ext uri="{FF2B5EF4-FFF2-40B4-BE49-F238E27FC236}">
                <a16:creationId xmlns:a16="http://schemas.microsoft.com/office/drawing/2014/main" id="{6EFE4783-2DCE-C244-9D3A-0F56A2B3C739}"/>
              </a:ext>
            </a:extLst>
          </p:cNvPr>
          <p:cNvSpPr>
            <a:spLocks noGrp="1"/>
          </p:cNvSpPr>
          <p:nvPr>
            <p:ph type="subTitle" idx="1"/>
          </p:nvPr>
        </p:nvSpPr>
        <p:spPr/>
        <p:txBody>
          <a:bodyPr/>
          <a:lstStyle/>
          <a:p>
            <a:r>
              <a:rPr lang="en-US" sz="2800" dirty="0"/>
              <a:t>Tanja Collet</a:t>
            </a:r>
          </a:p>
          <a:p>
            <a:r>
              <a:rPr lang="en-US" dirty="0"/>
              <a:t>Department of Languages, Literatures, and Cultures</a:t>
            </a:r>
          </a:p>
          <a:p>
            <a:r>
              <a:rPr lang="en-US" dirty="0"/>
              <a:t>tcollet@uwindsor.ca</a:t>
            </a:r>
          </a:p>
        </p:txBody>
      </p:sp>
    </p:spTree>
    <p:extLst>
      <p:ext uri="{BB962C8B-B14F-4D97-AF65-F5344CB8AC3E}">
        <p14:creationId xmlns:p14="http://schemas.microsoft.com/office/powerpoint/2010/main" val="3199821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32FE8-BE55-045C-F52A-40AB1BF102EC}"/>
              </a:ext>
            </a:extLst>
          </p:cNvPr>
          <p:cNvSpPr>
            <a:spLocks noGrp="1"/>
          </p:cNvSpPr>
          <p:nvPr>
            <p:ph type="title"/>
          </p:nvPr>
        </p:nvSpPr>
        <p:spPr/>
        <p:txBody>
          <a:bodyPr/>
          <a:lstStyle/>
          <a:p>
            <a:pPr algn="ctr"/>
            <a:r>
              <a:rPr lang="en-US" dirty="0"/>
              <a:t>Flemish Words Made in Detroit, MI</a:t>
            </a:r>
            <a:endParaRPr lang="en-CA" dirty="0"/>
          </a:p>
        </p:txBody>
      </p:sp>
      <p:sp>
        <p:nvSpPr>
          <p:cNvPr id="3" name="Text Placeholder 2">
            <a:extLst>
              <a:ext uri="{FF2B5EF4-FFF2-40B4-BE49-F238E27FC236}">
                <a16:creationId xmlns:a16="http://schemas.microsoft.com/office/drawing/2014/main" id="{E498BC07-7CA1-A40E-B288-50997A2BC49F}"/>
              </a:ext>
            </a:extLst>
          </p:cNvPr>
          <p:cNvSpPr>
            <a:spLocks noGrp="1"/>
          </p:cNvSpPr>
          <p:nvPr>
            <p:ph type="body" idx="1"/>
          </p:nvPr>
        </p:nvSpPr>
        <p:spPr>
          <a:xfrm>
            <a:off x="839788" y="1681163"/>
            <a:ext cx="5157787" cy="485388"/>
          </a:xfrm>
        </p:spPr>
        <p:txBody>
          <a:bodyPr/>
          <a:lstStyle/>
          <a:p>
            <a:r>
              <a:rPr lang="en-US" dirty="0"/>
              <a:t>‘American Flemish’</a:t>
            </a:r>
            <a:endParaRPr lang="en-CA" dirty="0"/>
          </a:p>
        </p:txBody>
      </p:sp>
      <p:sp>
        <p:nvSpPr>
          <p:cNvPr id="4" name="Content Placeholder 3">
            <a:extLst>
              <a:ext uri="{FF2B5EF4-FFF2-40B4-BE49-F238E27FC236}">
                <a16:creationId xmlns:a16="http://schemas.microsoft.com/office/drawing/2014/main" id="{53F80C21-B2AF-35D6-0FF9-A864A7072398}"/>
              </a:ext>
            </a:extLst>
          </p:cNvPr>
          <p:cNvSpPr>
            <a:spLocks noGrp="1"/>
          </p:cNvSpPr>
          <p:nvPr>
            <p:ph sz="half" idx="2"/>
          </p:nvPr>
        </p:nvSpPr>
        <p:spPr>
          <a:xfrm>
            <a:off x="839788" y="2166551"/>
            <a:ext cx="5157787" cy="4023112"/>
          </a:xfrm>
        </p:spPr>
        <p:txBody>
          <a:bodyPr>
            <a:normAutofit fontScale="62500" lnSpcReduction="20000"/>
          </a:bodyPr>
          <a:lstStyle/>
          <a:p>
            <a:pPr marL="0" indent="0" algn="just">
              <a:lnSpc>
                <a:spcPct val="120000"/>
              </a:lnSpc>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Flemish immigrants to the U.S. brought with them their East and West Flemish dialectal varieties but also “a kind of linguistic </a:t>
            </a:r>
            <a:r>
              <a:rPr lang="en-CA" sz="1800" dirty="0" err="1">
                <a:effectLst/>
                <a:latin typeface="Century Schoolbook" panose="02040604050505020304" pitchFamily="18" charset="0"/>
                <a:ea typeface="Calibri" panose="020F0502020204030204" pitchFamily="34" charset="0"/>
                <a:cs typeface="Times New Roman" panose="02020603050405020304" pitchFamily="18" charset="0"/>
              </a:rPr>
              <a:t>diasystem</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or supra-dialectal variant [...] given the name Flemish or South Netherlandic” (</a:t>
            </a:r>
            <a:r>
              <a:rPr lang="en-CA" sz="1800" dirty="0" err="1">
                <a:effectLst/>
                <a:latin typeface="Century Schoolbook" panose="02040604050505020304" pitchFamily="18" charset="0"/>
                <a:ea typeface="Calibri" panose="020F0502020204030204" pitchFamily="34" charset="0"/>
                <a:cs typeface="Times New Roman" panose="02020603050405020304" pitchFamily="18" charset="0"/>
              </a:rPr>
              <a:t>Ostyn</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1972: 36). This supra-dialectal variant was made up of Netherlandic features, for instance lexical items and syntactic patterns also present in North Netherlandic, but also contained numerous South Netherlandic particularisms, items and patterns only used in Flanders. It was used for communication between speakers of different dialectal varieties but, since it was felt to be more formal, also as a written language. In the U.S., it acquired the characteristics of a transplanted language, adopting new items and structures resulting from sustained contact with American English and progressive language loss.</a:t>
            </a:r>
          </a:p>
          <a:p>
            <a:pPr marL="0" indent="0" algn="just">
              <a:lnSpc>
                <a:spcPct val="120000"/>
              </a:lnSpc>
              <a:buNone/>
            </a:pPr>
            <a:r>
              <a:rPr lang="en-CA" sz="1800" dirty="0" err="1">
                <a:effectLst/>
                <a:latin typeface="Century Schoolbook" panose="02040604050505020304" pitchFamily="18" charset="0"/>
                <a:ea typeface="Calibri" panose="020F0502020204030204" pitchFamily="34" charset="0"/>
                <a:cs typeface="Times New Roman" panose="02020603050405020304" pitchFamily="18" charset="0"/>
              </a:rPr>
              <a:t>Ostyn</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(1972: 37) convincingly argues that this transplanted South-Netherlandic with its restructurings due to language loss and transference should be given a new name: ‘American Flemish,’ in keeping with the long-standing linguistic tradition of using the adjective ‘American’ to qualify immigrant languages in the U.S. (</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cf.</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‘American Norwegian’ (Haugen, 1953)).</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CA" dirty="0"/>
          </a:p>
        </p:txBody>
      </p:sp>
      <p:sp>
        <p:nvSpPr>
          <p:cNvPr id="5" name="Text Placeholder 4">
            <a:extLst>
              <a:ext uri="{FF2B5EF4-FFF2-40B4-BE49-F238E27FC236}">
                <a16:creationId xmlns:a16="http://schemas.microsoft.com/office/drawing/2014/main" id="{76CAAEDA-5666-C791-59C0-4D927432D2B4}"/>
              </a:ext>
            </a:extLst>
          </p:cNvPr>
          <p:cNvSpPr>
            <a:spLocks noGrp="1"/>
          </p:cNvSpPr>
          <p:nvPr>
            <p:ph type="body" sz="quarter" idx="3"/>
          </p:nvPr>
        </p:nvSpPr>
        <p:spPr>
          <a:xfrm>
            <a:off x="6172200" y="1681163"/>
            <a:ext cx="5183188" cy="485388"/>
          </a:xfrm>
        </p:spPr>
        <p:txBody>
          <a:bodyPr/>
          <a:lstStyle/>
          <a:p>
            <a:r>
              <a:rPr lang="en-US" dirty="0"/>
              <a:t>Gazette van Detroit</a:t>
            </a:r>
            <a:endParaRPr lang="en-CA" dirty="0"/>
          </a:p>
        </p:txBody>
      </p:sp>
      <p:sp>
        <p:nvSpPr>
          <p:cNvPr id="6" name="Content Placeholder 5">
            <a:extLst>
              <a:ext uri="{FF2B5EF4-FFF2-40B4-BE49-F238E27FC236}">
                <a16:creationId xmlns:a16="http://schemas.microsoft.com/office/drawing/2014/main" id="{E545E88F-F18E-016C-2E01-A27AADBE9104}"/>
              </a:ext>
            </a:extLst>
          </p:cNvPr>
          <p:cNvSpPr>
            <a:spLocks noGrp="1"/>
          </p:cNvSpPr>
          <p:nvPr>
            <p:ph sz="quarter" idx="4"/>
          </p:nvPr>
        </p:nvSpPr>
        <p:spPr>
          <a:xfrm>
            <a:off x="6172200" y="2166551"/>
            <a:ext cx="5183188" cy="4023112"/>
          </a:xfrm>
        </p:spPr>
        <p:txBody>
          <a:bodyPr>
            <a:normAutofit fontScale="62500" lnSpcReduction="20000"/>
          </a:bodyPr>
          <a:lstStyle/>
          <a:p>
            <a:pPr marL="0" indent="0" algn="just">
              <a:lnSpc>
                <a:spcPct val="120000"/>
              </a:lnSpc>
              <a:spcAft>
                <a:spcPts val="1000"/>
              </a:spcAft>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The study examines the lexical innovations found in the </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Gazette van Detroit</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a Flemish immigrant newspaper founded in 1914. </a:t>
            </a:r>
            <a:r>
              <a:rPr lang="en-CA" sz="1800" dirty="0">
                <a:latin typeface="Century Schoolbook" panose="02040604050505020304" pitchFamily="18" charset="0"/>
                <a:ea typeface="Calibri" panose="020F0502020204030204" pitchFamily="34" charset="0"/>
                <a:cs typeface="Times New Roman" panose="02020603050405020304" pitchFamily="18" charset="0"/>
              </a:rPr>
              <a:t>The</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corpus consists of issues published between May 1916 and February 1919.</a:t>
            </a:r>
          </a:p>
          <a:p>
            <a:pPr marL="0" indent="0" algn="just">
              <a:lnSpc>
                <a:spcPct val="120000"/>
              </a:lnSpc>
              <a:spcAft>
                <a:spcPts val="1000"/>
              </a:spcAft>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The written brand of Netherlandic used by the Gazette’s editors and contributors corresponds in every respect to American Flemish. It features South-Netherlandi</a:t>
            </a:r>
            <a:r>
              <a:rPr lang="en-CA" sz="1800" dirty="0">
                <a:latin typeface="Century Schoolbook" panose="02040604050505020304" pitchFamily="18" charset="0"/>
                <a:ea typeface="Calibri" panose="020F0502020204030204" pitchFamily="34" charset="0"/>
                <a:cs typeface="Times New Roman" panose="02020603050405020304" pitchFamily="18" charset="0"/>
              </a:rPr>
              <a:t>c idiosyncratic expressions as well as ‘lexical innovations’.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Many of the lexical innovations respond to new communicative needs and often show signs of transference, i.e. an influence from American English. Several, however, do not name a new reality but seem to be due to language attrition, i.e. a decline or loss of mother-tongue skills.</a:t>
            </a:r>
          </a:p>
          <a:p>
            <a:pPr marL="0" indent="0" algn="just">
              <a:lnSpc>
                <a:spcPct val="120000"/>
              </a:lnSpc>
              <a:buNone/>
            </a:pPr>
            <a:r>
              <a:rPr lang="en-CA" sz="1800" dirty="0">
                <a:latin typeface="Century Schoolbook" panose="02040604050505020304" pitchFamily="18" charset="0"/>
                <a:ea typeface="Calibri" panose="020F0502020204030204" pitchFamily="34" charset="0"/>
                <a:cs typeface="Times New Roman" panose="02020603050405020304" pitchFamily="18" charset="0"/>
              </a:rPr>
              <a:t>The lexical innovations fall into the following categories: (1) loan words, (2) loan blends, (3) semantic loans, (4) loan translations, (5) (true) neologisms, (6) false semantic loans and loanwords</a:t>
            </a:r>
            <a:endParaRPr lang="en-CA" dirty="0"/>
          </a:p>
        </p:txBody>
      </p:sp>
    </p:spTree>
    <p:extLst>
      <p:ext uri="{BB962C8B-B14F-4D97-AF65-F5344CB8AC3E}">
        <p14:creationId xmlns:p14="http://schemas.microsoft.com/office/powerpoint/2010/main" val="272700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CD289-5087-188E-811D-D83DCAF1DF85}"/>
              </a:ext>
            </a:extLst>
          </p:cNvPr>
          <p:cNvSpPr>
            <a:spLocks noGrp="1"/>
          </p:cNvSpPr>
          <p:nvPr>
            <p:ph type="title"/>
          </p:nvPr>
        </p:nvSpPr>
        <p:spPr/>
        <p:txBody>
          <a:bodyPr/>
          <a:lstStyle/>
          <a:p>
            <a:pPr algn="ctr"/>
            <a:r>
              <a:rPr lang="en-US" dirty="0"/>
              <a:t>Flemish Words Made in Detroit, MI</a:t>
            </a:r>
            <a:endParaRPr lang="en-CA" dirty="0"/>
          </a:p>
        </p:txBody>
      </p:sp>
      <p:sp>
        <p:nvSpPr>
          <p:cNvPr id="3" name="Text Placeholder 2">
            <a:extLst>
              <a:ext uri="{FF2B5EF4-FFF2-40B4-BE49-F238E27FC236}">
                <a16:creationId xmlns:a16="http://schemas.microsoft.com/office/drawing/2014/main" id="{A8172C47-A283-8827-70D7-DB80AC6B1684}"/>
              </a:ext>
            </a:extLst>
          </p:cNvPr>
          <p:cNvSpPr>
            <a:spLocks noGrp="1"/>
          </p:cNvSpPr>
          <p:nvPr>
            <p:ph type="body" idx="1"/>
          </p:nvPr>
        </p:nvSpPr>
        <p:spPr/>
        <p:txBody>
          <a:bodyPr>
            <a:normAutofit fontScale="92500" lnSpcReduction="20000"/>
          </a:bodyPr>
          <a:lstStyle/>
          <a:p>
            <a:pPr algn="ctr"/>
            <a:r>
              <a:rPr lang="en-US" dirty="0"/>
              <a:t>Loan Words</a:t>
            </a:r>
          </a:p>
          <a:p>
            <a:pPr algn="just"/>
            <a:r>
              <a:rPr lang="en-CA" sz="1100" b="0" dirty="0">
                <a:latin typeface="Century Schoolbook" panose="02040604050505020304" pitchFamily="18" charset="0"/>
              </a:rPr>
              <a:t>Words of which both the form and meaning have been transferred to American Flemish. Spelling, pronunciation, and inflectional morphology may have taken on Netherlandic features.</a:t>
            </a:r>
          </a:p>
        </p:txBody>
      </p:sp>
      <p:sp>
        <p:nvSpPr>
          <p:cNvPr id="4" name="Content Placeholder 3">
            <a:extLst>
              <a:ext uri="{FF2B5EF4-FFF2-40B4-BE49-F238E27FC236}">
                <a16:creationId xmlns:a16="http://schemas.microsoft.com/office/drawing/2014/main" id="{4CAD7204-5495-4CB5-19BA-5E1A520E48A1}"/>
              </a:ext>
            </a:extLst>
          </p:cNvPr>
          <p:cNvSpPr>
            <a:spLocks noGrp="1"/>
          </p:cNvSpPr>
          <p:nvPr>
            <p:ph sz="half" idx="2"/>
          </p:nvPr>
        </p:nvSpPr>
        <p:spPr/>
        <p:txBody>
          <a:bodyPr>
            <a:normAutofit fontScale="55000" lnSpcReduction="20000"/>
          </a:bodyPr>
          <a:lstStyle/>
          <a:p>
            <a:pPr marL="0" indent="0">
              <a:buNone/>
            </a:pPr>
            <a:endParaRPr lang="nl-BE" sz="17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1000"/>
              </a:spcAft>
              <a:buNone/>
            </a:pPr>
            <a:r>
              <a:rPr lang="en-CA" sz="1800" b="1" dirty="0">
                <a:effectLst/>
                <a:latin typeface="Century Schoolbook" panose="02040604050505020304" pitchFamily="18" charset="0"/>
                <a:ea typeface="Times New Roman" panose="02020603050405020304" pitchFamily="18" charset="0"/>
                <a:cs typeface="Times New Roman" panose="02020603050405020304" pitchFamily="18" charset="0"/>
              </a:rPr>
              <a:t>Farm</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(Neth.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boerderij</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endParaRPr lang="en-CA" sz="1800" dirty="0">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20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TE KOOP</a:t>
            </a:r>
          </a:p>
          <a:p>
            <a:pPr marL="942975" indent="0" algn="just">
              <a:lnSpc>
                <a:spcPct val="120000"/>
              </a:lnSpc>
              <a:spcBef>
                <a:spcPts val="0"/>
              </a:spcBef>
              <a:spcAft>
                <a:spcPts val="600"/>
              </a:spcAft>
              <a:buNone/>
            </a:pPr>
            <a:r>
              <a:rPr lang="nl-BE" sz="1800" dirty="0" err="1">
                <a:effectLst/>
                <a:latin typeface="Century Schoolbook" panose="02040604050505020304" pitchFamily="18" charset="0"/>
                <a:ea typeface="Times New Roman" panose="02020603050405020304" pitchFamily="18" charset="0"/>
                <a:cs typeface="Times New Roman" panose="02020603050405020304" pitchFamily="18" charset="0"/>
              </a:rPr>
              <a:t>Eene</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nl-BE" sz="1800" dirty="0" err="1">
                <a:effectLst/>
                <a:latin typeface="Century Schoolbook" panose="02040604050505020304" pitchFamily="18" charset="0"/>
                <a:ea typeface="Times New Roman" panose="02020603050405020304" pitchFamily="18" charset="0"/>
                <a:cs typeface="Times New Roman" panose="02020603050405020304" pitchFamily="18" charset="0"/>
              </a:rPr>
              <a:t>schoone</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en welgelegen </a:t>
            </a:r>
            <a:r>
              <a:rPr lang="nl-BE" sz="1800" i="1" dirty="0">
                <a:effectLst/>
                <a:latin typeface="Century Schoolbook" panose="02040604050505020304" pitchFamily="18" charset="0"/>
                <a:ea typeface="Times New Roman" panose="02020603050405020304" pitchFamily="18" charset="0"/>
                <a:cs typeface="Times New Roman" panose="02020603050405020304" pitchFamily="18" charset="0"/>
              </a:rPr>
              <a:t>farm</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100 akkers groot.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8 December 1916)</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20000"/>
              </a:lnSpc>
              <a:spcBef>
                <a:spcPts val="0"/>
              </a:spcBef>
              <a:spcAft>
                <a:spcPts val="600"/>
              </a:spcAft>
              <a:buNone/>
            </a:pPr>
            <a:r>
              <a:rPr lang="en-CA" sz="1800" b="1" dirty="0" err="1">
                <a:effectLst/>
                <a:latin typeface="Century Schoolbook" panose="02040604050505020304" pitchFamily="18" charset="0"/>
                <a:ea typeface="Times New Roman" panose="02020603050405020304" pitchFamily="18" charset="0"/>
                <a:cs typeface="Times New Roman" panose="02020603050405020304" pitchFamily="18" charset="0"/>
              </a:rPr>
              <a:t>Rifel</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(Neth.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geweer</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20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Den opstand begon, zegt de Echo </a:t>
            </a:r>
            <a:r>
              <a:rPr lang="nl-BE" sz="1800" dirty="0" err="1">
                <a:effectLst/>
                <a:latin typeface="Century Schoolbook" panose="02040604050505020304" pitchFamily="18" charset="0"/>
                <a:ea typeface="Times New Roman" panose="02020603050405020304" pitchFamily="18" charset="0"/>
                <a:cs typeface="Times New Roman" panose="02020603050405020304" pitchFamily="18" charset="0"/>
              </a:rPr>
              <a:t>Belge</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door een slag van een </a:t>
            </a:r>
            <a:r>
              <a:rPr lang="nl-BE"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rifel</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welke een der slaven op het hoofd kreeg van een </a:t>
            </a:r>
            <a:r>
              <a:rPr lang="nl-BE" sz="1800" dirty="0" err="1">
                <a:effectLst/>
                <a:latin typeface="Century Schoolbook" panose="02040604050505020304" pitchFamily="18" charset="0"/>
                <a:ea typeface="Times New Roman" panose="02020603050405020304" pitchFamily="18" charset="0"/>
                <a:cs typeface="Times New Roman" panose="02020603050405020304" pitchFamily="18" charset="0"/>
              </a:rPr>
              <a:t>duitschen</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soldaat [...].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15 December 1916)</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20000"/>
              </a:lnSpc>
              <a:spcBef>
                <a:spcPts val="0"/>
              </a:spcBef>
              <a:spcAft>
                <a:spcPts val="600"/>
              </a:spcAft>
              <a:buNone/>
            </a:pPr>
            <a:r>
              <a:rPr lang="en-CA" sz="1800" b="1" dirty="0">
                <a:effectLst/>
                <a:latin typeface="Century Schoolbook" panose="02040604050505020304" pitchFamily="18" charset="0"/>
                <a:ea typeface="Times New Roman" panose="02020603050405020304" pitchFamily="18" charset="0"/>
                <a:cs typeface="Times New Roman" panose="02020603050405020304" pitchFamily="18" charset="0"/>
              </a:rPr>
              <a:t>Trench</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(Neth.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Loopgraaf</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or South Neth.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loopgracht</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20000"/>
              </a:lnSpc>
              <a:spcBef>
                <a:spcPts val="0"/>
              </a:spcBef>
              <a:spcAft>
                <a:spcPts val="600"/>
              </a:spcAft>
              <a:buNone/>
            </a:pP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dan de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Maandag</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moesten</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wij</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gaan</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i="1" dirty="0">
                <a:effectLst/>
                <a:latin typeface="Century Schoolbook" panose="02040604050505020304" pitchFamily="18" charset="0"/>
                <a:ea typeface="Times New Roman" panose="02020603050405020304" pitchFamily="18" charset="0"/>
                <a:cs typeface="Times New Roman" panose="02020603050405020304" pitchFamily="18" charset="0"/>
              </a:rPr>
              <a:t>trenches</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delven</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8 December 1916)</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20000"/>
              </a:lnSpc>
              <a:spcBef>
                <a:spcPts val="0"/>
              </a:spcBef>
              <a:spcAft>
                <a:spcPts val="600"/>
              </a:spcAft>
              <a:buNone/>
            </a:pPr>
            <a:r>
              <a:rPr lang="fr-CA" sz="1800" b="1" dirty="0" err="1">
                <a:effectLst/>
                <a:latin typeface="Century Schoolbook" panose="02040604050505020304" pitchFamily="18" charset="0"/>
                <a:ea typeface="Times New Roman" panose="02020603050405020304" pitchFamily="18" charset="0"/>
                <a:cs typeface="Times New Roman" panose="02020603050405020304" pitchFamily="18" charset="0"/>
              </a:rPr>
              <a:t>Boorder</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fr-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Neth</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fr-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Grens</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20000"/>
              </a:lnSpc>
              <a:spcBef>
                <a:spcPts val="0"/>
              </a:spcBef>
              <a:spcAft>
                <a:spcPts val="600"/>
              </a:spcAft>
              <a:buNone/>
            </a:pP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Belgen</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in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dienst</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in den Michigan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Nationale</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Guard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aan</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de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Mexikaansche</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boorder</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8 December 1916)</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CA" dirty="0"/>
          </a:p>
        </p:txBody>
      </p:sp>
      <p:sp>
        <p:nvSpPr>
          <p:cNvPr id="5" name="Text Placeholder 4">
            <a:extLst>
              <a:ext uri="{FF2B5EF4-FFF2-40B4-BE49-F238E27FC236}">
                <a16:creationId xmlns:a16="http://schemas.microsoft.com/office/drawing/2014/main" id="{525E5CA4-9231-A67F-E60C-2B9E78152DEE}"/>
              </a:ext>
            </a:extLst>
          </p:cNvPr>
          <p:cNvSpPr>
            <a:spLocks noGrp="1"/>
          </p:cNvSpPr>
          <p:nvPr>
            <p:ph type="body" sz="quarter" idx="3"/>
          </p:nvPr>
        </p:nvSpPr>
        <p:spPr/>
        <p:txBody>
          <a:bodyPr>
            <a:normAutofit fontScale="92500" lnSpcReduction="20000"/>
          </a:bodyPr>
          <a:lstStyle/>
          <a:p>
            <a:pPr algn="ctr"/>
            <a:r>
              <a:rPr lang="en-US" dirty="0"/>
              <a:t>Loan Blends</a:t>
            </a:r>
          </a:p>
          <a:p>
            <a:pPr algn="just"/>
            <a:r>
              <a:rPr lang="en-CA" sz="1100" b="0" dirty="0">
                <a:latin typeface="Century Schoolbook" panose="02040604050505020304" pitchFamily="18" charset="0"/>
              </a:rPr>
              <a:t>Hybrid compounds or derivations of which one part is taken from American English and the other from South Netherlandic.</a:t>
            </a:r>
          </a:p>
        </p:txBody>
      </p:sp>
      <p:sp>
        <p:nvSpPr>
          <p:cNvPr id="6" name="Content Placeholder 5">
            <a:extLst>
              <a:ext uri="{FF2B5EF4-FFF2-40B4-BE49-F238E27FC236}">
                <a16:creationId xmlns:a16="http://schemas.microsoft.com/office/drawing/2014/main" id="{528DA7C0-7F60-4C48-ED8B-6F51EEDAB555}"/>
              </a:ext>
            </a:extLst>
          </p:cNvPr>
          <p:cNvSpPr>
            <a:spLocks noGrp="1"/>
          </p:cNvSpPr>
          <p:nvPr>
            <p:ph sz="quarter" idx="4"/>
          </p:nvPr>
        </p:nvSpPr>
        <p:spPr>
          <a:xfrm>
            <a:off x="6172200" y="2800865"/>
            <a:ext cx="5183188" cy="3388798"/>
          </a:xfrm>
        </p:spPr>
        <p:txBody>
          <a:bodyPr>
            <a:normAutofit fontScale="55000" lnSpcReduction="20000"/>
          </a:bodyPr>
          <a:lstStyle/>
          <a:p>
            <a:pPr marL="0" lvl="0" indent="0" algn="just">
              <a:lnSpc>
                <a:spcPct val="150000"/>
              </a:lnSpc>
              <a:spcBef>
                <a:spcPts val="0"/>
              </a:spcBef>
              <a:spcAft>
                <a:spcPts val="600"/>
              </a:spcAft>
              <a:buNone/>
            </a:pPr>
            <a:r>
              <a:rPr lang="nl-BE" sz="1800" b="1" i="1" dirty="0">
                <a:effectLst/>
                <a:latin typeface="Century Schoolbook" panose="02040604050505020304" pitchFamily="18" charset="0"/>
                <a:ea typeface="Times New Roman" panose="02020603050405020304" pitchFamily="18" charset="0"/>
                <a:cs typeface="Times New Roman" panose="02020603050405020304" pitchFamily="18" charset="0"/>
              </a:rPr>
              <a:t>Singel</a:t>
            </a:r>
            <a:r>
              <a:rPr lang="nl-BE" sz="1800" b="1" dirty="0">
                <a:effectLst/>
                <a:latin typeface="Century Schoolbook" panose="02040604050505020304" pitchFamily="18" charset="0"/>
                <a:ea typeface="Times New Roman" panose="02020603050405020304" pitchFamily="18" charset="0"/>
                <a:cs typeface="Times New Roman" panose="02020603050405020304" pitchFamily="18" charset="0"/>
              </a:rPr>
              <a:t> mannen </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r>
              <a:rPr lang="nl-BE" sz="1800" dirty="0" err="1">
                <a:effectLst/>
                <a:latin typeface="Century Schoolbook" panose="02040604050505020304" pitchFamily="18" charset="0"/>
                <a:ea typeface="Times New Roman" panose="02020603050405020304" pitchFamily="18" charset="0"/>
                <a:cs typeface="Times New Roman" panose="02020603050405020304" pitchFamily="18" charset="0"/>
              </a:rPr>
              <a:t>Neth</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ongetrouwde mannen)</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318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100 Beetwerkers Gevraagd</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31875" indent="0" algn="just">
              <a:lnSpc>
                <a:spcPct val="115000"/>
              </a:lnSpc>
              <a:spcBef>
                <a:spcPts val="0"/>
              </a:spcBef>
              <a:spcAft>
                <a:spcPts val="600"/>
              </a:spcAft>
              <a:buNone/>
            </a:pPr>
            <a:r>
              <a:rPr lang="nl-BE" sz="1800" i="1" dirty="0">
                <a:effectLst/>
                <a:latin typeface="Century Schoolbook" panose="02040604050505020304" pitchFamily="18" charset="0"/>
                <a:ea typeface="Times New Roman" panose="02020603050405020304" pitchFamily="18" charset="0"/>
                <a:cs typeface="Times New Roman" panose="02020603050405020304" pitchFamily="18" charset="0"/>
              </a:rPr>
              <a:t>Singel Mannen</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of getrouwde met hunne Vrouw, huisgerief en </a:t>
            </a:r>
            <a:r>
              <a:rPr lang="nl-BE" sz="1800" dirty="0" err="1">
                <a:effectLst/>
                <a:latin typeface="Century Schoolbook" panose="02040604050505020304" pitchFamily="18" charset="0"/>
                <a:ea typeface="Times New Roman" panose="02020603050405020304" pitchFamily="18" charset="0"/>
                <a:cs typeface="Times New Roman" panose="02020603050405020304" pitchFamily="18" charset="0"/>
              </a:rPr>
              <a:t>woonste</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verzekerd.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28 February 1919)</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50000"/>
              </a:lnSpc>
              <a:spcBef>
                <a:spcPts val="0"/>
              </a:spcBef>
              <a:spcAft>
                <a:spcPts val="600"/>
              </a:spcAft>
              <a:buNone/>
            </a:pPr>
            <a:r>
              <a:rPr lang="en-CA" sz="1800" b="1" dirty="0" err="1">
                <a:effectLst/>
                <a:latin typeface="Century Schoolbook" panose="02040604050505020304" pitchFamily="18" charset="0"/>
                <a:ea typeface="Times New Roman" panose="02020603050405020304" pitchFamily="18" charset="0"/>
                <a:cs typeface="Times New Roman" panose="02020603050405020304" pitchFamily="18" charset="0"/>
              </a:rPr>
              <a:t>Spaar</a:t>
            </a:r>
            <a:r>
              <a:rPr lang="en-CA" sz="1800" b="1"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b="1" i="1" dirty="0">
                <a:effectLst/>
                <a:latin typeface="Century Schoolbook" panose="02040604050505020304" pitchFamily="18" charset="0"/>
                <a:ea typeface="Times New Roman" panose="02020603050405020304" pitchFamily="18" charset="0"/>
                <a:cs typeface="Times New Roman" panose="02020603050405020304" pitchFamily="18" charset="0"/>
              </a:rPr>
              <a:t>account</a:t>
            </a:r>
            <a:r>
              <a:rPr lang="en-CA" sz="1800" b="1"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(Neth.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spaarrekening</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318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Iedere persoon zou moeten een </a:t>
            </a:r>
            <a:r>
              <a:rPr lang="nl-BE" sz="1800" i="1" dirty="0">
                <a:effectLst/>
                <a:latin typeface="Century Schoolbook" panose="02040604050505020304" pitchFamily="18" charset="0"/>
                <a:ea typeface="Times New Roman" panose="02020603050405020304" pitchFamily="18" charset="0"/>
                <a:cs typeface="Times New Roman" panose="02020603050405020304" pitchFamily="18" charset="0"/>
              </a:rPr>
              <a:t>spaar account</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hebben [...].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28 February 1919) </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50000"/>
              </a:lnSpc>
              <a:spcBef>
                <a:spcPts val="0"/>
              </a:spcBef>
              <a:spcAft>
                <a:spcPts val="600"/>
              </a:spcAft>
              <a:buNone/>
            </a:pPr>
            <a:r>
              <a:rPr lang="en-CA" sz="1800" b="1" i="1" dirty="0">
                <a:effectLst/>
                <a:latin typeface="Century Schoolbook" panose="02040604050505020304" pitchFamily="18" charset="0"/>
                <a:ea typeface="Times New Roman" panose="02020603050405020304" pitchFamily="18" charset="0"/>
                <a:cs typeface="Times New Roman" panose="02020603050405020304" pitchFamily="18" charset="0"/>
              </a:rPr>
              <a:t>Near</a:t>
            </a:r>
            <a:r>
              <a:rPr lang="en-CA" sz="1800" b="1" dirty="0">
                <a:effectLst/>
                <a:latin typeface="Century Schoolbook" panose="02040604050505020304" pitchFamily="18" charset="0"/>
                <a:ea typeface="Times New Roman" panose="02020603050405020304" pitchFamily="18" charset="0"/>
                <a:cs typeface="Times New Roman" panose="02020603050405020304" pitchFamily="18" charset="0"/>
              </a:rPr>
              <a:t> bier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(closest Neth. equivalent: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tafelbier</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318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BAN AAN </a:t>
            </a:r>
            <a:r>
              <a:rPr lang="nl-BE" sz="1800" i="1" dirty="0">
                <a:effectLst/>
                <a:latin typeface="Century Schoolbook" panose="02040604050505020304" pitchFamily="18" charset="0"/>
                <a:ea typeface="Times New Roman" panose="02020603050405020304" pitchFamily="18" charset="0"/>
                <a:cs typeface="Times New Roman" panose="02020603050405020304" pitchFamily="18" charset="0"/>
              </a:rPr>
              <a:t>NEAR BIER</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GEHEVEN</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318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Verleden week kwam te Washington het officieel door den President getekend stuk toe, waarbij den ban aan graan voor het maken van </a:t>
            </a:r>
            <a:r>
              <a:rPr lang="nl-BE"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near</a:t>
            </a:r>
            <a:r>
              <a:rPr lang="nl-BE" sz="1800" i="1" dirty="0">
                <a:effectLst/>
                <a:latin typeface="Century Schoolbook" panose="02040604050505020304" pitchFamily="18" charset="0"/>
                <a:ea typeface="Times New Roman" panose="02020603050405020304" pitchFamily="18" charset="0"/>
                <a:cs typeface="Times New Roman" panose="02020603050405020304" pitchFamily="18" charset="0"/>
              </a:rPr>
              <a:t> bier</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en andere zachte dranken wordt ontheven.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28 February 1919)</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50000"/>
              </a:lnSpc>
              <a:spcBef>
                <a:spcPts val="0"/>
              </a:spcBef>
              <a:spcAft>
                <a:spcPts val="600"/>
              </a:spcAft>
              <a:buNone/>
            </a:pPr>
            <a:r>
              <a:rPr lang="en-CA" sz="1800" b="1" i="1" dirty="0" err="1">
                <a:effectLst/>
                <a:latin typeface="Century Schoolbook" panose="02040604050505020304" pitchFamily="18" charset="0"/>
                <a:ea typeface="Times New Roman" panose="02020603050405020304" pitchFamily="18" charset="0"/>
                <a:cs typeface="Times New Roman" panose="02020603050405020304" pitchFamily="18" charset="0"/>
              </a:rPr>
              <a:t>Bath</a:t>
            </a:r>
            <a:r>
              <a:rPr lang="en-CA" sz="1800" b="1" dirty="0" err="1">
                <a:effectLst/>
                <a:latin typeface="Century Schoolbook" panose="02040604050505020304" pitchFamily="18" charset="0"/>
                <a:ea typeface="Times New Roman" panose="02020603050405020304" pitchFamily="18" charset="0"/>
                <a:cs typeface="Times New Roman" panose="02020603050405020304" pitchFamily="18" charset="0"/>
              </a:rPr>
              <a:t>kamer</a:t>
            </a:r>
            <a:r>
              <a:rPr lang="en-CA" sz="1800" b="1"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(Neth.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badkamer</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318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Om reden van vertrek te koop een schoon huis met 3 slaapkamers en </a:t>
            </a:r>
            <a:r>
              <a:rPr lang="nl-BE" sz="1800" i="1" dirty="0">
                <a:effectLst/>
                <a:latin typeface="Century Schoolbook" panose="02040604050505020304" pitchFamily="18" charset="0"/>
                <a:ea typeface="Times New Roman" panose="02020603050405020304" pitchFamily="18" charset="0"/>
                <a:cs typeface="Times New Roman" panose="02020603050405020304" pitchFamily="18" charset="0"/>
              </a:rPr>
              <a:t>bathkamer </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21 February 1919)</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0000"/>
              </a:lnSpc>
              <a:buNone/>
            </a:pPr>
            <a:endParaRPr lang="en-CA" sz="1800" dirty="0">
              <a:latin typeface="Century Schoolbook" panose="02040604050505020304" pitchFamily="18" charset="0"/>
            </a:endParaRPr>
          </a:p>
        </p:txBody>
      </p:sp>
    </p:spTree>
    <p:extLst>
      <p:ext uri="{BB962C8B-B14F-4D97-AF65-F5344CB8AC3E}">
        <p14:creationId xmlns:p14="http://schemas.microsoft.com/office/powerpoint/2010/main" val="174417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02E0D-6D53-C5CF-D88E-FB47AEC1F872}"/>
              </a:ext>
            </a:extLst>
          </p:cNvPr>
          <p:cNvSpPr>
            <a:spLocks noGrp="1"/>
          </p:cNvSpPr>
          <p:nvPr>
            <p:ph type="title"/>
          </p:nvPr>
        </p:nvSpPr>
        <p:spPr/>
        <p:txBody>
          <a:bodyPr/>
          <a:lstStyle/>
          <a:p>
            <a:pPr algn="ctr"/>
            <a:r>
              <a:rPr lang="en-US" dirty="0"/>
              <a:t>Flemish Words Made in Detroit, MI</a:t>
            </a:r>
            <a:endParaRPr lang="en-CA" dirty="0"/>
          </a:p>
        </p:txBody>
      </p:sp>
      <p:sp>
        <p:nvSpPr>
          <p:cNvPr id="3" name="Text Placeholder 2">
            <a:extLst>
              <a:ext uri="{FF2B5EF4-FFF2-40B4-BE49-F238E27FC236}">
                <a16:creationId xmlns:a16="http://schemas.microsoft.com/office/drawing/2014/main" id="{8CEB1790-AD3A-2210-5C3A-892516FA930E}"/>
              </a:ext>
            </a:extLst>
          </p:cNvPr>
          <p:cNvSpPr>
            <a:spLocks noGrp="1"/>
          </p:cNvSpPr>
          <p:nvPr>
            <p:ph type="body" idx="1"/>
          </p:nvPr>
        </p:nvSpPr>
        <p:spPr>
          <a:xfrm>
            <a:off x="839788" y="1548714"/>
            <a:ext cx="5157787" cy="956361"/>
          </a:xfrm>
        </p:spPr>
        <p:txBody>
          <a:bodyPr>
            <a:normAutofit fontScale="47500" lnSpcReduction="20000"/>
          </a:bodyPr>
          <a:lstStyle/>
          <a:p>
            <a:pPr algn="ctr"/>
            <a:r>
              <a:rPr lang="en-US" sz="4200" dirty="0"/>
              <a:t>Semantic Loans</a:t>
            </a:r>
          </a:p>
          <a:p>
            <a:pPr algn="just"/>
            <a:r>
              <a:rPr lang="en-CA" sz="2100" b="0" dirty="0">
                <a:latin typeface="Century Schoolbook" panose="02040604050505020304" pitchFamily="18" charset="0"/>
              </a:rPr>
              <a:t>A semantic loan is obtained when the meaning of an American English Word is transferred to a South Netherlandic word which is wholly or partly homophonous with the American English word but does not have the same meaning.</a:t>
            </a:r>
          </a:p>
          <a:p>
            <a:pPr algn="just"/>
            <a:endParaRPr lang="en-CA" sz="1000" b="0" dirty="0">
              <a:latin typeface="Century Schoolbook" panose="02040604050505020304" pitchFamily="18" charset="0"/>
            </a:endParaRPr>
          </a:p>
        </p:txBody>
      </p:sp>
      <p:sp>
        <p:nvSpPr>
          <p:cNvPr id="4" name="Content Placeholder 3">
            <a:extLst>
              <a:ext uri="{FF2B5EF4-FFF2-40B4-BE49-F238E27FC236}">
                <a16:creationId xmlns:a16="http://schemas.microsoft.com/office/drawing/2014/main" id="{A53EB792-0435-90A6-E707-416A4D0DBFFF}"/>
              </a:ext>
            </a:extLst>
          </p:cNvPr>
          <p:cNvSpPr>
            <a:spLocks noGrp="1"/>
          </p:cNvSpPr>
          <p:nvPr>
            <p:ph sz="half" idx="2"/>
          </p:nvPr>
        </p:nvSpPr>
        <p:spPr>
          <a:xfrm>
            <a:off x="839788" y="2505075"/>
            <a:ext cx="5157787" cy="3684588"/>
          </a:xfrm>
        </p:spPr>
        <p:txBody>
          <a:bodyPr>
            <a:normAutofit fontScale="62500" lnSpcReduction="20000"/>
          </a:bodyPr>
          <a:lstStyle/>
          <a:p>
            <a:pPr marL="0" lvl="0" indent="0" algn="just">
              <a:lnSpc>
                <a:spcPct val="150000"/>
              </a:lnSpc>
              <a:spcBef>
                <a:spcPts val="0"/>
              </a:spcBef>
              <a:spcAft>
                <a:spcPts val="600"/>
              </a:spcAft>
              <a:buNone/>
            </a:pPr>
            <a:r>
              <a:rPr lang="en-CA" sz="1800" b="1" dirty="0" err="1">
                <a:effectLst/>
                <a:latin typeface="Century Schoolbook" panose="02040604050505020304" pitchFamily="18" charset="0"/>
                <a:ea typeface="Times New Roman" panose="02020603050405020304" pitchFamily="18" charset="0"/>
                <a:cs typeface="Times New Roman" panose="02020603050405020304" pitchFamily="18" charset="0"/>
              </a:rPr>
              <a:t>Mijl</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(mile; Neth.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mijl</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Belgian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mijl</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 5000 m.; American mile = 1609 m.)</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GOEDE FARM TE KOOP</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160 akkers gelegen langs de geplaveide baan, 6 </a:t>
            </a:r>
            <a:r>
              <a:rPr lang="nl-BE" sz="1800" i="1" dirty="0">
                <a:effectLst/>
                <a:latin typeface="Century Schoolbook" panose="02040604050505020304" pitchFamily="18" charset="0"/>
                <a:ea typeface="Times New Roman" panose="02020603050405020304" pitchFamily="18" charset="0"/>
                <a:cs typeface="Times New Roman" panose="02020603050405020304" pitchFamily="18" charset="0"/>
              </a:rPr>
              <a:t>mijlen</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van stad [...].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21 February 1919)</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50000"/>
              </a:lnSpc>
              <a:spcBef>
                <a:spcPts val="0"/>
              </a:spcBef>
              <a:spcAft>
                <a:spcPts val="600"/>
              </a:spcAft>
              <a:buNone/>
            </a:pPr>
            <a:r>
              <a:rPr lang="en-CA" sz="1800" b="1" dirty="0" err="1">
                <a:effectLst/>
                <a:latin typeface="Century Schoolbook" panose="02040604050505020304" pitchFamily="18" charset="0"/>
                <a:ea typeface="Times New Roman" panose="02020603050405020304" pitchFamily="18" charset="0"/>
                <a:cs typeface="Times New Roman" panose="02020603050405020304" pitchFamily="18" charset="0"/>
              </a:rPr>
              <a:t>Vrij</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(free; Neth. Gratis)</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50000"/>
              </a:lnSpc>
              <a:spcBef>
                <a:spcPts val="0"/>
              </a:spcBef>
              <a:spcAft>
                <a:spcPts val="600"/>
              </a:spcAft>
              <a:buNone/>
            </a:pPr>
            <a:r>
              <a:rPr lang="en-CA" sz="1800" i="1" dirty="0">
                <a:effectLst/>
                <a:latin typeface="Century Schoolbook" panose="02040604050505020304" pitchFamily="18" charset="0"/>
                <a:ea typeface="Times New Roman" panose="02020603050405020304" pitchFamily="18" charset="0"/>
                <a:cs typeface="Times New Roman" panose="02020603050405020304" pitchFamily="18" charset="0"/>
              </a:rPr>
              <a:t>Vrije</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schatting</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28 February 1919)</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CA" dirty="0"/>
          </a:p>
        </p:txBody>
      </p:sp>
      <p:sp>
        <p:nvSpPr>
          <p:cNvPr id="5" name="Text Placeholder 4">
            <a:extLst>
              <a:ext uri="{FF2B5EF4-FFF2-40B4-BE49-F238E27FC236}">
                <a16:creationId xmlns:a16="http://schemas.microsoft.com/office/drawing/2014/main" id="{6CC50761-4C19-A778-1B33-B2836BABDEBC}"/>
              </a:ext>
            </a:extLst>
          </p:cNvPr>
          <p:cNvSpPr>
            <a:spLocks noGrp="1"/>
          </p:cNvSpPr>
          <p:nvPr>
            <p:ph type="body" sz="quarter" idx="3"/>
          </p:nvPr>
        </p:nvSpPr>
        <p:spPr>
          <a:xfrm>
            <a:off x="6172200" y="1548714"/>
            <a:ext cx="5183188" cy="956361"/>
          </a:xfrm>
        </p:spPr>
        <p:txBody>
          <a:bodyPr>
            <a:normAutofit fontScale="47500" lnSpcReduction="20000"/>
          </a:bodyPr>
          <a:lstStyle/>
          <a:p>
            <a:endParaRPr lang="en-US" dirty="0"/>
          </a:p>
          <a:p>
            <a:pPr algn="ctr"/>
            <a:r>
              <a:rPr lang="en-US" sz="4200" dirty="0"/>
              <a:t>Loan Translations</a:t>
            </a:r>
          </a:p>
          <a:p>
            <a:r>
              <a:rPr lang="en-CA" sz="1800" b="0" dirty="0">
                <a:latin typeface="Century Schoolbook" panose="02040604050505020304" pitchFamily="18" charset="0"/>
              </a:rPr>
              <a:t>A word for word translation, an exact imitation in American Flemish of an American English compound or expression.</a:t>
            </a:r>
          </a:p>
          <a:p>
            <a:endParaRPr lang="en-CA" sz="1800" b="0" dirty="0">
              <a:latin typeface="Century Schoolbook" panose="02040604050505020304" pitchFamily="18" charset="0"/>
            </a:endParaRPr>
          </a:p>
        </p:txBody>
      </p:sp>
      <p:sp>
        <p:nvSpPr>
          <p:cNvPr id="6" name="Content Placeholder 5">
            <a:extLst>
              <a:ext uri="{FF2B5EF4-FFF2-40B4-BE49-F238E27FC236}">
                <a16:creationId xmlns:a16="http://schemas.microsoft.com/office/drawing/2014/main" id="{730824F6-6820-763E-F853-DCB61D8320F6}"/>
              </a:ext>
            </a:extLst>
          </p:cNvPr>
          <p:cNvSpPr>
            <a:spLocks noGrp="1"/>
          </p:cNvSpPr>
          <p:nvPr>
            <p:ph sz="quarter" idx="4"/>
          </p:nvPr>
        </p:nvSpPr>
        <p:spPr/>
        <p:txBody>
          <a:bodyPr>
            <a:normAutofit fontScale="62500" lnSpcReduction="20000"/>
          </a:bodyPr>
          <a:lstStyle/>
          <a:p>
            <a:pPr marL="0" lvl="0" indent="0" algn="just">
              <a:lnSpc>
                <a:spcPct val="150000"/>
              </a:lnSpc>
              <a:spcBef>
                <a:spcPts val="0"/>
              </a:spcBef>
              <a:spcAft>
                <a:spcPts val="600"/>
              </a:spcAft>
              <a:buNone/>
            </a:pPr>
            <a:r>
              <a:rPr lang="nl-BE" sz="1800" b="1" dirty="0">
                <a:effectLst/>
                <a:latin typeface="Century Schoolbook" panose="02040604050505020304" pitchFamily="18" charset="0"/>
                <a:ea typeface="Times New Roman" panose="02020603050405020304" pitchFamily="18" charset="0"/>
                <a:cs typeface="Times New Roman" panose="02020603050405020304" pitchFamily="18" charset="0"/>
              </a:rPr>
              <a:t>Zachte dranken </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(AE soft drinks)</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D. C. FUNKE’S</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IMPERIAL GINGER ALE en alle </a:t>
            </a:r>
            <a:r>
              <a:rPr lang="nl-BE" sz="1800" dirty="0" err="1">
                <a:effectLst/>
                <a:latin typeface="Century Schoolbook" panose="02040604050505020304" pitchFamily="18" charset="0"/>
                <a:ea typeface="Times New Roman" panose="02020603050405020304" pitchFamily="18" charset="0"/>
                <a:cs typeface="Times New Roman" panose="02020603050405020304" pitchFamily="18" charset="0"/>
              </a:rPr>
              <a:t>slach</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van </a:t>
            </a:r>
            <a:r>
              <a:rPr lang="nl-BE" sz="1800" i="1" dirty="0">
                <a:effectLst/>
                <a:latin typeface="Century Schoolbook" panose="02040604050505020304" pitchFamily="18" charset="0"/>
                <a:ea typeface="Times New Roman" panose="02020603050405020304" pitchFamily="18" charset="0"/>
                <a:cs typeface="Times New Roman" panose="02020603050405020304" pitchFamily="18" charset="0"/>
              </a:rPr>
              <a:t>zachte dranken</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nl-BE"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28 </a:t>
            </a:r>
            <a:r>
              <a:rPr lang="nl-BE" sz="1800" dirty="0" err="1">
                <a:effectLst/>
                <a:latin typeface="Century Schoolbook" panose="02040604050505020304" pitchFamily="18" charset="0"/>
                <a:ea typeface="Times New Roman" panose="02020603050405020304" pitchFamily="18" charset="0"/>
                <a:cs typeface="Times New Roman" panose="02020603050405020304" pitchFamily="18" charset="0"/>
              </a:rPr>
              <a:t>February</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1919)</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15000"/>
              </a:lnSpc>
              <a:spcBef>
                <a:spcPts val="0"/>
              </a:spcBef>
              <a:spcAft>
                <a:spcPts val="600"/>
              </a:spcAft>
              <a:buNone/>
            </a:pP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50000"/>
              </a:lnSpc>
              <a:spcBef>
                <a:spcPts val="0"/>
              </a:spcBef>
              <a:spcAft>
                <a:spcPts val="600"/>
              </a:spcAft>
              <a:buNone/>
            </a:pPr>
            <a:r>
              <a:rPr lang="en-CA" sz="1800" b="1" dirty="0" err="1">
                <a:effectLst/>
                <a:latin typeface="Century Schoolbook" panose="02040604050505020304" pitchFamily="18" charset="0"/>
                <a:ea typeface="Times New Roman" panose="02020603050405020304" pitchFamily="18" charset="0"/>
                <a:cs typeface="Times New Roman" panose="02020603050405020304" pitchFamily="18" charset="0"/>
              </a:rPr>
              <a:t>Vrijheidslening</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(AE Liberty Bond or Liberty Loan)</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1705" indent="0">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NIEUWE </a:t>
            </a:r>
            <a:r>
              <a:rPr lang="nl-BE" sz="1800" i="1" dirty="0">
                <a:effectLst/>
                <a:latin typeface="Century Schoolbook" panose="02040604050505020304" pitchFamily="18" charset="0"/>
                <a:ea typeface="Times New Roman" panose="02020603050405020304" pitchFamily="18" charset="0"/>
                <a:cs typeface="Times New Roman" panose="02020603050405020304" pitchFamily="18" charset="0"/>
              </a:rPr>
              <a:t>VRIJHEIDSLEENING</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15000"/>
              </a:lnSpc>
              <a:spcBef>
                <a:spcPts val="0"/>
              </a:spcBef>
              <a:spcAft>
                <a:spcPts val="600"/>
              </a:spcAft>
              <a:buNone/>
            </a:pP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Vanwege het Gouvernement wordt er openbaar gemaakt dat er in April aanstaande een nieuwe </a:t>
            </a:r>
            <a:r>
              <a:rPr lang="nl-BE"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vrijheidsleening</a:t>
            </a:r>
            <a:r>
              <a:rPr lang="nl-BE" sz="1800" dirty="0">
                <a:effectLst/>
                <a:latin typeface="Century Schoolbook" panose="02040604050505020304" pitchFamily="18" charset="0"/>
                <a:ea typeface="Times New Roman" panose="02020603050405020304" pitchFamily="18" charset="0"/>
                <a:cs typeface="Times New Roman" panose="02020603050405020304" pitchFamily="18" charset="0"/>
              </a:rPr>
              <a:t> zal gegeven worden.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t>
            </a:r>
            <a:r>
              <a:rPr lang="en-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 14 February 1919)</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50000"/>
              </a:lnSpc>
              <a:spcBef>
                <a:spcPts val="0"/>
              </a:spcBef>
              <a:spcAft>
                <a:spcPts val="600"/>
              </a:spcAft>
              <a:buNone/>
            </a:pPr>
            <a:r>
              <a:rPr lang="en-CA" sz="1800" b="1" dirty="0" err="1">
                <a:effectLst/>
                <a:latin typeface="Century Schoolbook" panose="02040604050505020304" pitchFamily="18" charset="0"/>
                <a:ea typeface="Times New Roman" panose="02020603050405020304" pitchFamily="18" charset="0"/>
                <a:cs typeface="Times New Roman" panose="02020603050405020304" pitchFamily="18" charset="0"/>
              </a:rPr>
              <a:t>Droog</a:t>
            </a:r>
            <a:r>
              <a:rPr lang="en-CA" sz="1800" b="1"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b="1" dirty="0" err="1">
                <a:effectLst/>
                <a:latin typeface="Century Schoolbook" panose="02040604050505020304" pitchFamily="18" charset="0"/>
                <a:ea typeface="Times New Roman" panose="02020603050405020304" pitchFamily="18" charset="0"/>
                <a:cs typeface="Times New Roman" panose="02020603050405020304" pitchFamily="18" charset="0"/>
              </a:rPr>
              <a:t>stemmen</a:t>
            </a:r>
            <a:r>
              <a:rPr lang="en-CA" sz="1800" b="1"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CA" sz="1800" dirty="0">
                <a:effectLst/>
                <a:latin typeface="Century Schoolbook" panose="02040604050505020304" pitchFamily="18" charset="0"/>
                <a:ea typeface="Times New Roman" panose="02020603050405020304" pitchFamily="18" charset="0"/>
                <a:cs typeface="Times New Roman" panose="02020603050405020304" pitchFamily="18" charset="0"/>
              </a:rPr>
              <a:t>(AE to vote dry)</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15000"/>
              </a:lnSpc>
              <a:spcBef>
                <a:spcPts val="0"/>
              </a:spcBef>
              <a:spcAft>
                <a:spcPts val="600"/>
              </a:spcAft>
              <a:buNone/>
            </a:pP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Michigan </a:t>
            </a:r>
            <a:r>
              <a:rPr lang="fr-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droog</a:t>
            </a:r>
            <a:r>
              <a:rPr lang="fr-CA" sz="1800" i="1"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fr-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gestemd</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42975" indent="0" algn="just">
              <a:lnSpc>
                <a:spcPct val="115000"/>
              </a:lnSpc>
              <a:spcBef>
                <a:spcPts val="0"/>
              </a:spcBef>
              <a:spcAft>
                <a:spcPts val="600"/>
              </a:spcAft>
              <a:buNone/>
            </a:pP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fr-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Natuurlijk</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de </a:t>
            </a:r>
            <a:r>
              <a:rPr lang="fr-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drogen</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 </a:t>
            </a:r>
            <a:r>
              <a:rPr lang="fr-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zitten</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te </a:t>
            </a:r>
            <a:r>
              <a:rPr lang="fr-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juichen</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en te </a:t>
            </a:r>
            <a:r>
              <a:rPr lang="fr-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jubbelen</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van </a:t>
            </a:r>
            <a:r>
              <a:rPr lang="fr-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genoegen</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 (</a:t>
            </a:r>
            <a:r>
              <a:rPr lang="fr-CA" sz="1800" i="1" dirty="0" err="1">
                <a:effectLst/>
                <a:latin typeface="Century Schoolbook" panose="02040604050505020304" pitchFamily="18" charset="0"/>
                <a:ea typeface="Times New Roman" panose="02020603050405020304" pitchFamily="18" charset="0"/>
                <a:cs typeface="Times New Roman" panose="02020603050405020304" pitchFamily="18" charset="0"/>
              </a:rPr>
              <a:t>GvD</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17 </a:t>
            </a:r>
            <a:r>
              <a:rPr lang="fr-CA" sz="1800" dirty="0" err="1">
                <a:effectLst/>
                <a:latin typeface="Century Schoolbook" panose="02040604050505020304" pitchFamily="18" charset="0"/>
                <a:ea typeface="Times New Roman" panose="02020603050405020304" pitchFamily="18" charset="0"/>
                <a:cs typeface="Times New Roman" panose="02020603050405020304" pitchFamily="18" charset="0"/>
              </a:rPr>
              <a:t>November</a:t>
            </a:r>
            <a:r>
              <a:rPr lang="fr-CA" sz="1800" dirty="0">
                <a:effectLst/>
                <a:latin typeface="Century Schoolbook" panose="02040604050505020304" pitchFamily="18" charset="0"/>
                <a:ea typeface="Times New Roman" panose="02020603050405020304" pitchFamily="18" charset="0"/>
                <a:cs typeface="Times New Roman" panose="02020603050405020304" pitchFamily="18" charset="0"/>
              </a:rPr>
              <a:t> 1916)</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1205312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FB4BD-25B5-0BBE-B356-41CC44AF6E6E}"/>
              </a:ext>
            </a:extLst>
          </p:cNvPr>
          <p:cNvSpPr>
            <a:spLocks noGrp="1"/>
          </p:cNvSpPr>
          <p:nvPr>
            <p:ph type="title"/>
          </p:nvPr>
        </p:nvSpPr>
        <p:spPr/>
        <p:txBody>
          <a:bodyPr/>
          <a:lstStyle/>
          <a:p>
            <a:pPr algn="ctr"/>
            <a:r>
              <a:rPr lang="en-US" dirty="0"/>
              <a:t>Flemish Words Made in Detroit, MI</a:t>
            </a:r>
            <a:endParaRPr lang="en-CA" dirty="0"/>
          </a:p>
        </p:txBody>
      </p:sp>
      <p:sp>
        <p:nvSpPr>
          <p:cNvPr id="3" name="Text Placeholder 2">
            <a:extLst>
              <a:ext uri="{FF2B5EF4-FFF2-40B4-BE49-F238E27FC236}">
                <a16:creationId xmlns:a16="http://schemas.microsoft.com/office/drawing/2014/main" id="{C9C6D5C0-31CD-F480-9B8C-EB5CB80A2DA6}"/>
              </a:ext>
            </a:extLst>
          </p:cNvPr>
          <p:cNvSpPr>
            <a:spLocks noGrp="1"/>
          </p:cNvSpPr>
          <p:nvPr>
            <p:ph type="body" idx="1"/>
          </p:nvPr>
        </p:nvSpPr>
        <p:spPr/>
        <p:txBody>
          <a:bodyPr>
            <a:normAutofit fontScale="62500" lnSpcReduction="20000"/>
          </a:bodyPr>
          <a:lstStyle/>
          <a:p>
            <a:pPr algn="ctr"/>
            <a:endParaRPr lang="en-US" dirty="0"/>
          </a:p>
          <a:p>
            <a:pPr algn="ctr"/>
            <a:r>
              <a:rPr lang="en-US" sz="2900" dirty="0"/>
              <a:t>(True) Neologisms</a:t>
            </a:r>
          </a:p>
          <a:p>
            <a:pPr algn="just"/>
            <a:r>
              <a:rPr lang="en-US" sz="1600" b="0" dirty="0">
                <a:latin typeface="Century Schoolbook" panose="02040604050505020304" pitchFamily="18" charset="0"/>
              </a:rPr>
              <a:t>Lexical innovation not resulting from language contact or language attrition.</a:t>
            </a:r>
          </a:p>
          <a:p>
            <a:pPr algn="just"/>
            <a:endParaRPr lang="en-CA" sz="1400" b="0" dirty="0">
              <a:latin typeface="Century Schoolbook" panose="02040604050505020304" pitchFamily="18" charset="0"/>
            </a:endParaRPr>
          </a:p>
        </p:txBody>
      </p:sp>
      <p:sp>
        <p:nvSpPr>
          <p:cNvPr id="4" name="Content Placeholder 3">
            <a:extLst>
              <a:ext uri="{FF2B5EF4-FFF2-40B4-BE49-F238E27FC236}">
                <a16:creationId xmlns:a16="http://schemas.microsoft.com/office/drawing/2014/main" id="{4A50BAEF-DDE2-79AC-BD0D-56B9A468DCDF}"/>
              </a:ext>
            </a:extLst>
          </p:cNvPr>
          <p:cNvSpPr>
            <a:spLocks noGrp="1"/>
          </p:cNvSpPr>
          <p:nvPr>
            <p:ph sz="half" idx="2"/>
          </p:nvPr>
        </p:nvSpPr>
        <p:spPr/>
        <p:txBody>
          <a:bodyPr>
            <a:normAutofit fontScale="47500" lnSpcReduction="20000"/>
          </a:bodyPr>
          <a:lstStyle/>
          <a:p>
            <a:pPr marL="0" indent="0" algn="just">
              <a:lnSpc>
                <a:spcPct val="150000"/>
              </a:lnSpc>
              <a:spcAft>
                <a:spcPts val="1000"/>
              </a:spcAft>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True lexical innovation is very rare in the </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Gazette van Detroit.</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The only expression that I have found so far and that I believe should be classified as such is the compound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Belgische</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kerk</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This expression refers to </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Our Lady of Sorrows</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the official church of the Belgian parish in Detroit. In the </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Gazette</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of the 1910s, this ethnic church, which like the Flemish saloons would have been an important centre of social interaction (Cook, 2007), is rarely or never referred to by its official name. It is its ‘nickname’,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Belgische</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kerk</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that tends to be used instead.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spcBef>
                <a:spcPts val="0"/>
              </a:spcBef>
              <a:spcAft>
                <a:spcPts val="600"/>
              </a:spcAft>
              <a:buNone/>
            </a:pPr>
            <a:r>
              <a:rPr lang="en-CA" sz="1800" b="1" dirty="0" err="1">
                <a:effectLst/>
                <a:latin typeface="Century Schoolbook" panose="02040604050505020304" pitchFamily="18" charset="0"/>
                <a:ea typeface="Calibri" panose="020F0502020204030204" pitchFamily="34" charset="0"/>
                <a:cs typeface="Times New Roman" panose="02020603050405020304" pitchFamily="18" charset="0"/>
              </a:rPr>
              <a:t>Belgische</a:t>
            </a:r>
            <a:r>
              <a:rPr lang="en-CA" sz="1800" b="1" dirty="0">
                <a:effectLst/>
                <a:latin typeface="Century Schoolbook" panose="02040604050505020304" pitchFamily="18" charset="0"/>
                <a:ea typeface="Calibri" panose="020F0502020204030204" pitchFamily="34" charset="0"/>
                <a:cs typeface="Times New Roman" panose="02020603050405020304" pitchFamily="18" charset="0"/>
              </a:rPr>
              <a:t> </a:t>
            </a:r>
            <a:r>
              <a:rPr lang="en-CA" sz="1800" b="1" dirty="0" err="1">
                <a:effectLst/>
                <a:latin typeface="Century Schoolbook" panose="02040604050505020304" pitchFamily="18" charset="0"/>
                <a:ea typeface="Calibri" panose="020F0502020204030204" pitchFamily="34" charset="0"/>
                <a:cs typeface="Times New Roman" panose="02020603050405020304" pitchFamily="18" charset="0"/>
              </a:rPr>
              <a:t>kerk</a:t>
            </a:r>
            <a:r>
              <a:rPr lang="en-CA" sz="1800" b="1"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en-CA" sz="1800" b="1" dirty="0">
              <a:effectLst/>
              <a:latin typeface="Calibri" panose="020F0502020204030204" pitchFamily="34" charset="0"/>
              <a:ea typeface="Calibri" panose="020F0502020204030204" pitchFamily="34" charset="0"/>
              <a:cs typeface="Times New Roman" panose="02020603050405020304" pitchFamily="18" charset="0"/>
            </a:endParaRPr>
          </a:p>
          <a:p>
            <a:pPr marL="942975" indent="0" algn="just">
              <a:lnSpc>
                <a:spcPct val="115000"/>
              </a:lnSpc>
              <a:spcBef>
                <a:spcPts val="0"/>
              </a:spcBef>
              <a:spcAft>
                <a:spcPts val="600"/>
              </a:spcAft>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BELG OVERLEDEN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942975" indent="0" algn="just">
              <a:lnSpc>
                <a:spcPct val="115000"/>
              </a:lnSpc>
              <a:spcBef>
                <a:spcPts val="0"/>
              </a:spcBef>
              <a:spcAft>
                <a:spcPts val="600"/>
              </a:spcAft>
              <a:buNone/>
            </a:pP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Maandag is Louis </a:t>
            </a:r>
            <a:r>
              <a:rPr lang="nl-BE" sz="1800" dirty="0" err="1">
                <a:effectLst/>
                <a:latin typeface="Century Schoolbook" panose="02040604050505020304" pitchFamily="18" charset="0"/>
                <a:ea typeface="Calibri" panose="020F0502020204030204" pitchFamily="34" charset="0"/>
                <a:cs typeface="Times New Roman" panose="02020603050405020304" pitchFamily="18" charset="0"/>
              </a:rPr>
              <a:t>Pierremont</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wonende aan 39 </a:t>
            </a:r>
            <a:r>
              <a:rPr lang="nl-BE" sz="1800" dirty="0" err="1">
                <a:effectLst/>
                <a:latin typeface="Century Schoolbook" panose="02040604050505020304" pitchFamily="18" charset="0"/>
                <a:ea typeface="Calibri" panose="020F0502020204030204" pitchFamily="34" charset="0"/>
                <a:cs typeface="Times New Roman" panose="02020603050405020304" pitchFamily="18" charset="0"/>
              </a:rPr>
              <a:t>Tredway</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ave. alhier overleden, en is heden Donderdag in de </a:t>
            </a:r>
            <a:r>
              <a:rPr lang="nl-BE" sz="1800" i="1" dirty="0">
                <a:effectLst/>
                <a:latin typeface="Century Schoolbook" panose="02040604050505020304" pitchFamily="18" charset="0"/>
                <a:ea typeface="Calibri" panose="020F0502020204030204" pitchFamily="34" charset="0"/>
                <a:cs typeface="Times New Roman" panose="02020603050405020304" pitchFamily="18" charset="0"/>
              </a:rPr>
              <a:t>Belgische kerk</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ter aarde besteld.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942975" indent="0" algn="just">
              <a:lnSpc>
                <a:spcPct val="115000"/>
              </a:lnSpc>
              <a:spcBef>
                <a:spcPts val="0"/>
              </a:spcBef>
              <a:spcAft>
                <a:spcPts val="600"/>
              </a:spcAft>
              <a:buNone/>
            </a:pP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a:t>
            </a:r>
            <a:r>
              <a:rPr lang="nl-BE" sz="1800" i="1" dirty="0" err="1">
                <a:effectLst/>
                <a:latin typeface="Century Schoolbook" panose="02040604050505020304" pitchFamily="18" charset="0"/>
                <a:ea typeface="Calibri" panose="020F0502020204030204" pitchFamily="34" charset="0"/>
                <a:cs typeface="Times New Roman" panose="02020603050405020304" pitchFamily="18" charset="0"/>
              </a:rPr>
              <a:t>GvD</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21 </a:t>
            </a:r>
            <a:r>
              <a:rPr lang="nl-BE" sz="1800" dirty="0" err="1">
                <a:effectLst/>
                <a:latin typeface="Century Schoolbook" panose="02040604050505020304" pitchFamily="18" charset="0"/>
                <a:ea typeface="Calibri" panose="020F0502020204030204" pitchFamily="34" charset="0"/>
                <a:cs typeface="Times New Roman" panose="02020603050405020304" pitchFamily="18" charset="0"/>
              </a:rPr>
              <a:t>February</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1919)</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942975" indent="0" algn="just">
              <a:lnSpc>
                <a:spcPct val="115000"/>
              </a:lnSpc>
              <a:spcBef>
                <a:spcPts val="0"/>
              </a:spcBef>
              <a:spcAft>
                <a:spcPts val="600"/>
              </a:spcAft>
              <a:buNone/>
            </a:pPr>
            <a:endParaRPr lang="nl-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marL="942975" indent="0" algn="just">
              <a:lnSpc>
                <a:spcPct val="115000"/>
              </a:lnSpc>
              <a:spcBef>
                <a:spcPts val="0"/>
              </a:spcBef>
              <a:spcAft>
                <a:spcPts val="600"/>
              </a:spcAft>
              <a:buNone/>
            </a:pP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TE KOOP</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942975" indent="0" algn="just">
              <a:lnSpc>
                <a:spcPct val="115000"/>
              </a:lnSpc>
              <a:spcBef>
                <a:spcPts val="0"/>
              </a:spcBef>
              <a:spcAft>
                <a:spcPts val="600"/>
              </a:spcAft>
              <a:buNone/>
            </a:pP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Bij </a:t>
            </a:r>
            <a:r>
              <a:rPr lang="nl-BE" sz="1800" dirty="0" err="1">
                <a:effectLst/>
                <a:latin typeface="Century Schoolbook" panose="02040604050505020304" pitchFamily="18" charset="0"/>
                <a:ea typeface="Calibri" panose="020F0502020204030204" pitchFamily="34" charset="0"/>
                <a:cs typeface="Times New Roman" panose="02020603050405020304" pitchFamily="18" charset="0"/>
              </a:rPr>
              <a:t>Firmin</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Beels [...] </a:t>
            </a:r>
            <a:r>
              <a:rPr lang="nl-BE" sz="1800" dirty="0" err="1">
                <a:effectLst/>
                <a:latin typeface="Century Schoolbook" panose="02040604050505020304" pitchFamily="18" charset="0"/>
                <a:ea typeface="Calibri" panose="020F0502020204030204" pitchFamily="34" charset="0"/>
                <a:cs typeface="Times New Roman" panose="02020603050405020304" pitchFamily="18" charset="0"/>
              </a:rPr>
              <a:t>eene</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 flat, aan </a:t>
            </a:r>
            <a:r>
              <a:rPr lang="nl-BE" sz="1800" dirty="0" err="1">
                <a:effectLst/>
                <a:latin typeface="Century Schoolbook" panose="02040604050505020304" pitchFamily="18" charset="0"/>
                <a:ea typeface="Calibri" panose="020F0502020204030204" pitchFamily="34" charset="0"/>
                <a:cs typeface="Times New Roman" panose="02020603050405020304" pitchFamily="18" charset="0"/>
              </a:rPr>
              <a:t>Meldrum</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ave. een blok zuid van de Belgische kerk.</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942975" indent="0" algn="just">
              <a:lnSpc>
                <a:spcPct val="115000"/>
              </a:lnSpc>
              <a:spcBef>
                <a:spcPts val="0"/>
              </a:spcBef>
              <a:spcAft>
                <a:spcPts val="600"/>
              </a:spcAft>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GvD</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14 </a:t>
            </a:r>
            <a:r>
              <a:rPr lang="en-CA" sz="1800" dirty="0" err="1">
                <a:effectLst/>
                <a:latin typeface="Century Schoolbook" panose="02040604050505020304" pitchFamily="18" charset="0"/>
                <a:ea typeface="Calibri" panose="020F0502020204030204" pitchFamily="34" charset="0"/>
                <a:cs typeface="Times New Roman" panose="02020603050405020304" pitchFamily="18" charset="0"/>
              </a:rPr>
              <a:t>Februari</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1919)</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
        <p:nvSpPr>
          <p:cNvPr id="5" name="Text Placeholder 4">
            <a:extLst>
              <a:ext uri="{FF2B5EF4-FFF2-40B4-BE49-F238E27FC236}">
                <a16:creationId xmlns:a16="http://schemas.microsoft.com/office/drawing/2014/main" id="{BB9B2195-1229-E935-B9A9-2029207E96EF}"/>
              </a:ext>
            </a:extLst>
          </p:cNvPr>
          <p:cNvSpPr>
            <a:spLocks noGrp="1"/>
          </p:cNvSpPr>
          <p:nvPr>
            <p:ph type="body" sz="quarter" idx="3"/>
          </p:nvPr>
        </p:nvSpPr>
        <p:spPr>
          <a:xfrm>
            <a:off x="6172200" y="1681163"/>
            <a:ext cx="5183188" cy="823912"/>
          </a:xfrm>
        </p:spPr>
        <p:txBody>
          <a:bodyPr>
            <a:normAutofit fontScale="62500" lnSpcReduction="20000"/>
          </a:bodyPr>
          <a:lstStyle/>
          <a:p>
            <a:pPr algn="ctr"/>
            <a:r>
              <a:rPr lang="en-US" sz="3200" dirty="0"/>
              <a:t>False Semantic Words and Loanwords</a:t>
            </a:r>
          </a:p>
          <a:p>
            <a:pPr algn="just"/>
            <a:r>
              <a:rPr lang="en-US" sz="1600" b="0" dirty="0">
                <a:latin typeface="Century Schoolbook" panose="02040604050505020304" pitchFamily="18" charset="0"/>
              </a:rPr>
              <a:t>Classification of lexical item rendered difficult by ‘ambiguous affiliation’.</a:t>
            </a:r>
          </a:p>
          <a:p>
            <a:pPr algn="just"/>
            <a:endParaRPr lang="en-CA" sz="1400" b="0" dirty="0">
              <a:latin typeface="Century Schoolbook" panose="02040604050505020304" pitchFamily="18" charset="0"/>
            </a:endParaRPr>
          </a:p>
        </p:txBody>
      </p:sp>
      <p:sp>
        <p:nvSpPr>
          <p:cNvPr id="6" name="Content Placeholder 5">
            <a:extLst>
              <a:ext uri="{FF2B5EF4-FFF2-40B4-BE49-F238E27FC236}">
                <a16:creationId xmlns:a16="http://schemas.microsoft.com/office/drawing/2014/main" id="{61FCB3FD-420F-91DD-85D6-8439D64D1AD9}"/>
              </a:ext>
            </a:extLst>
          </p:cNvPr>
          <p:cNvSpPr>
            <a:spLocks noGrp="1"/>
          </p:cNvSpPr>
          <p:nvPr>
            <p:ph sz="quarter" idx="4"/>
          </p:nvPr>
        </p:nvSpPr>
        <p:spPr/>
        <p:txBody>
          <a:bodyPr>
            <a:normAutofit fontScale="47500" lnSpcReduction="20000"/>
          </a:bodyPr>
          <a:lstStyle/>
          <a:p>
            <a:pPr marL="0" indent="0" algn="just">
              <a:lnSpc>
                <a:spcPct val="150000"/>
              </a:lnSpc>
              <a:spcAft>
                <a:spcPts val="1000"/>
              </a:spcAft>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Classification of selected items is sometimes rendered difficult by the phenomenon of ‘ambiguous affiliation’ (Clyne, 1987: 744). I have classified any such items as false</a:t>
            </a:r>
            <a:r>
              <a:rPr lang="en-CA" sz="1800" b="1" dirty="0">
                <a:effectLst/>
                <a:latin typeface="Century Schoolbook" panose="02040604050505020304" pitchFamily="18" charset="0"/>
                <a:ea typeface="Calibri" panose="020F0502020204030204" pitchFamily="34" charset="0"/>
                <a:cs typeface="Times New Roman" panose="02020603050405020304" pitchFamily="18" charset="0"/>
              </a:rPr>
              <a:t> </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semantic loans or loan words. A speaker of Netherlandic would classify these items as semantic loans or loan words, i.e. as transferences from American English, but they are in fact South Netherlandic dialectal or archaic items that are complete or partial homonyms of American English words with which they share their meaning. A good example of a false loan word is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achternoen</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which most speakers of Netherlandic would associate with the corresponding English noun </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afternoon</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but which is instead a South Netherlandic dialectal item from West-Flanders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spcAft>
                <a:spcPts val="1000"/>
              </a:spcAft>
              <a:buNone/>
            </a:pPr>
            <a:r>
              <a:rPr lang="en-CA" sz="1800" b="1" dirty="0" err="1">
                <a:effectLst/>
                <a:latin typeface="Century Schoolbook" panose="02040604050505020304" pitchFamily="18" charset="0"/>
                <a:ea typeface="Calibri" panose="020F0502020204030204" pitchFamily="34" charset="0"/>
                <a:cs typeface="Times New Roman" panose="02020603050405020304" pitchFamily="18" charset="0"/>
              </a:rPr>
              <a:t>Achternoen</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(SN, particularly West-Flanders; AE afternoon; Neth. </a:t>
            </a:r>
            <a:r>
              <a:rPr lang="en-CA" sz="1800" dirty="0" err="1">
                <a:effectLst/>
                <a:latin typeface="Century Schoolbook" panose="02040604050505020304" pitchFamily="18" charset="0"/>
                <a:ea typeface="Calibri" panose="020F0502020204030204" pitchFamily="34" charset="0"/>
                <a:cs typeface="Times New Roman" panose="02020603050405020304" pitchFamily="18" charset="0"/>
              </a:rPr>
              <a:t>namiddag</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a:t>
            </a:r>
            <a:endParaRPr lang="en-CA" sz="1800" dirty="0">
              <a:latin typeface="Calibri" panose="020F0502020204030204" pitchFamily="34" charset="0"/>
              <a:ea typeface="Calibri" panose="020F0502020204030204" pitchFamily="34" charset="0"/>
              <a:cs typeface="Times New Roman" panose="02020603050405020304" pitchFamily="18" charset="0"/>
            </a:endParaRPr>
          </a:p>
          <a:p>
            <a:pPr marL="898525" lvl="0" indent="0" algn="just">
              <a:lnSpc>
                <a:spcPct val="150000"/>
              </a:lnSpc>
              <a:spcAft>
                <a:spcPts val="1000"/>
              </a:spcAft>
              <a:buNone/>
            </a:pP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Zondag </a:t>
            </a:r>
            <a:r>
              <a:rPr lang="nl-BE" sz="1800" i="1" dirty="0">
                <a:effectLst/>
                <a:latin typeface="Century Schoolbook" panose="02040604050505020304" pitchFamily="18" charset="0"/>
                <a:ea typeface="Calibri" panose="020F0502020204030204" pitchFamily="34" charset="0"/>
                <a:cs typeface="Times New Roman" panose="02020603050405020304" pitchFamily="18" charset="0"/>
              </a:rPr>
              <a:t>achternoen</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had </a:t>
            </a:r>
            <a:r>
              <a:rPr lang="nl-BE" sz="1800" dirty="0" err="1">
                <a:effectLst/>
                <a:latin typeface="Century Schoolbook" panose="02040604050505020304" pitchFamily="18" charset="0"/>
                <a:ea typeface="Calibri" panose="020F0502020204030204" pitchFamily="34" charset="0"/>
                <a:cs typeface="Times New Roman" panose="02020603050405020304" pitchFamily="18" charset="0"/>
              </a:rPr>
              <a:t>eene</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schrikkelijke botsing plaats </a:t>
            </a:r>
            <a:r>
              <a:rPr lang="nl-BE" sz="1800" dirty="0" err="1">
                <a:effectLst/>
                <a:latin typeface="Century Schoolbook" panose="02040604050505020304" pitchFamily="18" charset="0"/>
                <a:ea typeface="Calibri" panose="020F0502020204030204" pitchFamily="34" charset="0"/>
                <a:cs typeface="Times New Roman" panose="02020603050405020304" pitchFamily="18" charset="0"/>
              </a:rPr>
              <a:t>tusschen</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een tram en een automobiel aan </a:t>
            </a:r>
            <a:r>
              <a:rPr lang="nl-BE" sz="1800" dirty="0" err="1">
                <a:effectLst/>
                <a:latin typeface="Century Schoolbook" panose="02040604050505020304" pitchFamily="18" charset="0"/>
                <a:ea typeface="Calibri" panose="020F0502020204030204" pitchFamily="34" charset="0"/>
                <a:cs typeface="Times New Roman" panose="02020603050405020304" pitchFamily="18" charset="0"/>
              </a:rPr>
              <a:t>Woodward</a:t>
            </a:r>
            <a:r>
              <a:rPr lang="nl-BE" sz="1800" dirty="0">
                <a:effectLst/>
                <a:latin typeface="Century Schoolbook" panose="02040604050505020304" pitchFamily="18" charset="0"/>
                <a:ea typeface="Calibri" panose="020F0502020204030204" pitchFamily="34" charset="0"/>
                <a:cs typeface="Times New Roman" panose="02020603050405020304" pitchFamily="18" charset="0"/>
              </a:rPr>
              <a:t> en de 9 mijl Road.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941705" indent="0" algn="just">
              <a:lnSpc>
                <a:spcPct val="115000"/>
              </a:lnSpc>
              <a:spcAft>
                <a:spcPts val="1000"/>
              </a:spcAft>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GvD</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1 December 1916)</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165614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7C25-5D01-5083-04C6-0304D485C5FE}"/>
              </a:ext>
            </a:extLst>
          </p:cNvPr>
          <p:cNvSpPr>
            <a:spLocks noGrp="1"/>
          </p:cNvSpPr>
          <p:nvPr>
            <p:ph type="title"/>
          </p:nvPr>
        </p:nvSpPr>
        <p:spPr/>
        <p:txBody>
          <a:bodyPr/>
          <a:lstStyle/>
          <a:p>
            <a:pPr algn="ctr"/>
            <a:r>
              <a:rPr lang="en-US" dirty="0"/>
              <a:t>Flemish Words Made in Detroit, MI</a:t>
            </a:r>
            <a:endParaRPr lang="en-CA" dirty="0"/>
          </a:p>
        </p:txBody>
      </p:sp>
      <p:sp>
        <p:nvSpPr>
          <p:cNvPr id="3" name="Content Placeholder 2">
            <a:extLst>
              <a:ext uri="{FF2B5EF4-FFF2-40B4-BE49-F238E27FC236}">
                <a16:creationId xmlns:a16="http://schemas.microsoft.com/office/drawing/2014/main" id="{B9AF3032-9E01-C5F5-2557-486D8BEBCDB5}"/>
              </a:ext>
            </a:extLst>
          </p:cNvPr>
          <p:cNvSpPr>
            <a:spLocks noGrp="1"/>
          </p:cNvSpPr>
          <p:nvPr>
            <p:ph idx="1"/>
          </p:nvPr>
        </p:nvSpPr>
        <p:spPr/>
        <p:txBody>
          <a:bodyPr>
            <a:normAutofit fontScale="85000" lnSpcReduction="10000"/>
          </a:bodyPr>
          <a:lstStyle/>
          <a:p>
            <a:pPr marL="0" indent="0">
              <a:buNone/>
            </a:pPr>
            <a:r>
              <a:rPr lang="en-US" dirty="0"/>
              <a:t>Conclusion</a:t>
            </a:r>
          </a:p>
          <a:p>
            <a:pPr marL="0" indent="0" algn="just">
              <a:lnSpc>
                <a:spcPct val="110000"/>
              </a:lnSpc>
              <a:buNone/>
            </a:pPr>
            <a:r>
              <a:rPr lang="en-CA" sz="1800" dirty="0">
                <a:latin typeface="Century Schoolbook" panose="02040604050505020304" pitchFamily="18" charset="0"/>
                <a:ea typeface="Calibri" panose="020F0502020204030204" pitchFamily="34" charset="0"/>
                <a:cs typeface="Times New Roman" panose="02020603050405020304" pitchFamily="18" charset="0"/>
              </a:rPr>
              <a:t>In the latter decades of the 20</a:t>
            </a:r>
            <a:r>
              <a:rPr lang="en-CA" sz="1800" baseline="30000" dirty="0">
                <a:latin typeface="Century Schoolbook" panose="02040604050505020304" pitchFamily="18" charset="0"/>
                <a:ea typeface="Calibri" panose="020F0502020204030204" pitchFamily="34" charset="0"/>
                <a:cs typeface="Times New Roman" panose="02020603050405020304" pitchFamily="18" charset="0"/>
              </a:rPr>
              <a:t>th</a:t>
            </a:r>
            <a:r>
              <a:rPr lang="en-CA" sz="1800" dirty="0">
                <a:latin typeface="Century Schoolbook" panose="02040604050505020304" pitchFamily="18" charset="0"/>
                <a:ea typeface="Calibri" panose="020F0502020204030204" pitchFamily="34" charset="0"/>
                <a:cs typeface="Times New Roman" panose="02020603050405020304" pitchFamily="18" charset="0"/>
              </a:rPr>
              <a:t> century, the Gazette van Detroit became</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bilingual, carrying articles written in North-American English to accommodate those members of the community who no longer knew or used their heritage language. American Flemish, by then a dying ‘language’, was replaced by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Algemeen</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Nederlands</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the Dutch standard which is one of the official languages of Belgium. The decision </a:t>
            </a:r>
            <a:r>
              <a:rPr lang="en-CA" sz="1800" dirty="0">
                <a:latin typeface="Century Schoolbook" panose="02040604050505020304" pitchFamily="18" charset="0"/>
                <a:ea typeface="Calibri" panose="020F0502020204030204" pitchFamily="34" charset="0"/>
                <a:cs typeface="Times New Roman" panose="02020603050405020304" pitchFamily="18" charset="0"/>
              </a:rPr>
              <a:t>by the </a:t>
            </a:r>
            <a:r>
              <a:rPr lang="en-CA" sz="1800" i="1" dirty="0">
                <a:latin typeface="Century Schoolbook" panose="02040604050505020304" pitchFamily="18" charset="0"/>
                <a:ea typeface="Calibri" panose="020F0502020204030204" pitchFamily="34" charset="0"/>
                <a:cs typeface="Times New Roman" panose="02020603050405020304" pitchFamily="18" charset="0"/>
              </a:rPr>
              <a:t>Gazette van Detroit </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to adopt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Algemeen</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Nederlands</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a language in many respects culturally foreign to the North-American Flemish community, was a heart-wrenching one, as the excerpt below clearly demonstrates: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Some ‘wise-guys’ in Belgium have snidely remarked that the ‘Gazette’ writes archaic Flemish. Let’s say that the ‘Gazette van Detroit’ is written to be read and enjoyed by the Flemings in the United States and Canada [...]. Theirs is a simple Flemish. The Flemish of the immortal Guido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Gezelle</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 Stijn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Streuvels</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 Ernest Claes, Felix Timmermans. [...] They came with an elementary education, but that did not prevent them from reaching the top! [...] That [...] is the type who reads his ‘Gazette’ every week. He never reads your column nor does he care to read your super-duper, high </a:t>
            </a:r>
            <a:r>
              <a:rPr lang="en-CA" sz="1800" i="1" dirty="0" err="1">
                <a:effectLst/>
                <a:latin typeface="Century Schoolbook" panose="02040604050505020304" pitchFamily="18" charset="0"/>
                <a:ea typeface="Calibri" panose="020F0502020204030204" pitchFamily="34" charset="0"/>
                <a:cs typeface="Times New Roman" panose="02020603050405020304" pitchFamily="18" charset="0"/>
              </a:rPr>
              <a:t>faluting</a:t>
            </a:r>
            <a:r>
              <a:rPr lang="en-CA" sz="1800" i="1" dirty="0">
                <a:effectLst/>
                <a:latin typeface="Century Schoolbook" panose="02040604050505020304" pitchFamily="18" charset="0"/>
                <a:ea typeface="Calibri" panose="020F0502020204030204" pitchFamily="34" charset="0"/>
                <a:cs typeface="Times New Roman" panose="02020603050405020304" pitchFamily="18" charset="0"/>
              </a:rPr>
              <a:t> Flemish. He would not enjoy it anyway, but he thoroughly understands and enjoys his weekly ‘Gazette van Detroit’. </a:t>
            </a:r>
            <a:endParaRPr lang="en-CA" sz="1800" i="1"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a:t>
            </a:r>
            <a:r>
              <a:rPr lang="en-CA" sz="1800" dirty="0" err="1">
                <a:effectLst/>
                <a:latin typeface="Century Schoolbook" panose="02040604050505020304" pitchFamily="18" charset="0"/>
                <a:ea typeface="Calibri" panose="020F0502020204030204" pitchFamily="34" charset="0"/>
                <a:cs typeface="Times New Roman" panose="02020603050405020304" pitchFamily="18" charset="0"/>
              </a:rPr>
              <a:t>Sabbe</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&amp; </a:t>
            </a:r>
            <a:r>
              <a:rPr lang="en-CA" sz="1800" dirty="0" err="1">
                <a:effectLst/>
                <a:latin typeface="Century Schoolbook" panose="02040604050505020304" pitchFamily="18" charset="0"/>
                <a:ea typeface="Calibri" panose="020F0502020204030204" pitchFamily="34" charset="0"/>
                <a:cs typeface="Times New Roman" panose="02020603050405020304" pitchFamily="18" charset="0"/>
              </a:rPr>
              <a:t>Buyse</a:t>
            </a:r>
            <a:r>
              <a:rPr lang="en-CA" sz="1800" dirty="0">
                <a:effectLst/>
                <a:latin typeface="Century Schoolbook" panose="02040604050505020304" pitchFamily="18" charset="0"/>
                <a:ea typeface="Calibri" panose="020F0502020204030204" pitchFamily="34" charset="0"/>
                <a:cs typeface="Times New Roman" panose="02020603050405020304" pitchFamily="18" charset="0"/>
              </a:rPr>
              <a:t> 1960: 113-114)</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1159783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2D64C-9B6E-3FFB-82DA-0F55C9D2A899}"/>
              </a:ext>
            </a:extLst>
          </p:cNvPr>
          <p:cNvSpPr>
            <a:spLocks noGrp="1"/>
          </p:cNvSpPr>
          <p:nvPr>
            <p:ph type="title"/>
          </p:nvPr>
        </p:nvSpPr>
        <p:spPr/>
        <p:txBody>
          <a:bodyPr/>
          <a:lstStyle/>
          <a:p>
            <a:pPr algn="ctr"/>
            <a:r>
              <a:rPr lang="en-US" dirty="0"/>
              <a:t>Flemish Words Made in Detroit, MI</a:t>
            </a:r>
            <a:endParaRPr lang="en-CA" dirty="0"/>
          </a:p>
        </p:txBody>
      </p:sp>
      <p:sp>
        <p:nvSpPr>
          <p:cNvPr id="3" name="Content Placeholder 2">
            <a:extLst>
              <a:ext uri="{FF2B5EF4-FFF2-40B4-BE49-F238E27FC236}">
                <a16:creationId xmlns:a16="http://schemas.microsoft.com/office/drawing/2014/main" id="{346B5D8C-F70B-EBED-19DB-B6B8BCD385AE}"/>
              </a:ext>
            </a:extLst>
          </p:cNvPr>
          <p:cNvSpPr>
            <a:spLocks noGrp="1"/>
          </p:cNvSpPr>
          <p:nvPr>
            <p:ph idx="1"/>
          </p:nvPr>
        </p:nvSpPr>
        <p:spPr/>
        <p:txBody>
          <a:bodyPr>
            <a:normAutofit/>
          </a:bodyPr>
          <a:lstStyle/>
          <a:p>
            <a:pPr marL="0" indent="0" algn="ctr">
              <a:buNone/>
            </a:pPr>
            <a:r>
              <a:rPr lang="en-US" b="1" dirty="0"/>
              <a:t>References</a:t>
            </a:r>
          </a:p>
          <a:p>
            <a:pPr marL="0" indent="0" algn="just">
              <a:buNone/>
            </a:pPr>
            <a:endParaRPr lang="en-US" b="1" dirty="0"/>
          </a:p>
          <a:p>
            <a:pPr marL="0" indent="0" algn="just">
              <a:buNone/>
            </a:pPr>
            <a:r>
              <a:rPr lang="en-US" sz="1500" b="0" i="0" dirty="0">
                <a:solidFill>
                  <a:srgbClr val="0A0A0A"/>
                </a:solidFill>
                <a:effectLst/>
                <a:latin typeface="Century Schoolbook" panose="02040604050505020304" pitchFamily="18" charset="0"/>
              </a:rPr>
              <a:t>Clyne, Michael (1987). Constraints on code-switching: how universal are they? </a:t>
            </a:r>
            <a:r>
              <a:rPr lang="en-US" sz="1500" b="0" i="1" dirty="0">
                <a:solidFill>
                  <a:srgbClr val="0A0A0A"/>
                </a:solidFill>
                <a:effectLst/>
                <a:latin typeface="Century Schoolbook" panose="02040604050505020304" pitchFamily="18" charset="0"/>
              </a:rPr>
              <a:t>Linguistics</a:t>
            </a:r>
            <a:r>
              <a:rPr lang="en-US" sz="1500" b="0" dirty="0">
                <a:solidFill>
                  <a:srgbClr val="0A0A0A"/>
                </a:solidFill>
                <a:effectLst/>
                <a:latin typeface="Century Schoolbook" panose="02040604050505020304" pitchFamily="18" charset="0"/>
              </a:rPr>
              <a:t>, 25, 739-764.</a:t>
            </a:r>
            <a:endParaRPr lang="en-US" sz="1500" b="0" i="0" dirty="0">
              <a:solidFill>
                <a:srgbClr val="0A0A0A"/>
              </a:solidFill>
              <a:effectLst/>
              <a:latin typeface="Century Schoolbook" panose="02040604050505020304" pitchFamily="18" charset="0"/>
            </a:endParaRPr>
          </a:p>
          <a:p>
            <a:pPr marL="0" indent="0" algn="just">
              <a:buNone/>
            </a:pPr>
            <a:r>
              <a:rPr lang="en-US" sz="1500" b="0" i="0" dirty="0">
                <a:solidFill>
                  <a:srgbClr val="0A0A0A"/>
                </a:solidFill>
                <a:effectLst/>
                <a:latin typeface="Century Schoolbook" panose="02040604050505020304" pitchFamily="18" charset="0"/>
              </a:rPr>
              <a:t>Cook, Bernard A. (2007). </a:t>
            </a:r>
            <a:r>
              <a:rPr lang="en-US" sz="1500" b="0" i="1" dirty="0">
                <a:solidFill>
                  <a:srgbClr val="0A0A0A"/>
                </a:solidFill>
                <a:effectLst/>
                <a:latin typeface="Century Schoolbook" panose="02040604050505020304" pitchFamily="18" charset="0"/>
              </a:rPr>
              <a:t>Belgians in Michigan</a:t>
            </a:r>
            <a:r>
              <a:rPr lang="en-US" sz="1500" b="0" i="0" dirty="0">
                <a:solidFill>
                  <a:srgbClr val="0A0A0A"/>
                </a:solidFill>
                <a:effectLst/>
                <a:latin typeface="Century Schoolbook" panose="02040604050505020304" pitchFamily="18" charset="0"/>
              </a:rPr>
              <a:t>. East Lansing: Michigan State University Press.</a:t>
            </a:r>
          </a:p>
          <a:p>
            <a:pPr marL="0" indent="0" algn="just">
              <a:buNone/>
            </a:pPr>
            <a:r>
              <a:rPr lang="en-US" sz="1500" b="0" i="0" dirty="0">
                <a:solidFill>
                  <a:srgbClr val="232323"/>
                </a:solidFill>
                <a:effectLst/>
                <a:latin typeface="Century Schoolbook" panose="02040604050505020304" pitchFamily="18" charset="0"/>
              </a:rPr>
              <a:t>Haugen, E. (1953). </a:t>
            </a:r>
            <a:r>
              <a:rPr lang="en-US" sz="1500" b="0" i="1" dirty="0">
                <a:solidFill>
                  <a:srgbClr val="232323"/>
                </a:solidFill>
                <a:effectLst/>
                <a:latin typeface="Century Schoolbook" panose="02040604050505020304" pitchFamily="18" charset="0"/>
              </a:rPr>
              <a:t>The Norwegian language in America: A study in bilingual behavior. Vol. 1: The bilingual community; Vol. II. The American dialects of Norwegian. </a:t>
            </a:r>
            <a:r>
              <a:rPr lang="en-US" sz="1500" b="0" i="0" dirty="0">
                <a:solidFill>
                  <a:srgbClr val="232323"/>
                </a:solidFill>
                <a:effectLst/>
                <a:latin typeface="Century Schoolbook" panose="02040604050505020304" pitchFamily="18" charset="0"/>
              </a:rPr>
              <a:t>Bloomington: Indiana University Press.</a:t>
            </a:r>
            <a:endParaRPr lang="en-US" sz="1500" dirty="0">
              <a:solidFill>
                <a:srgbClr val="0A0A0A"/>
              </a:solidFill>
              <a:latin typeface="Century Schoolbook" panose="02040604050505020304" pitchFamily="18" charset="0"/>
            </a:endParaRPr>
          </a:p>
          <a:p>
            <a:pPr marL="0" indent="0" algn="just">
              <a:buNone/>
            </a:pPr>
            <a:r>
              <a:rPr lang="en-US" sz="1500" dirty="0" err="1">
                <a:solidFill>
                  <a:srgbClr val="0A0A0A"/>
                </a:solidFill>
                <a:latin typeface="Century Schoolbook" panose="02040604050505020304" pitchFamily="18" charset="0"/>
              </a:rPr>
              <a:t>Ostyn</a:t>
            </a:r>
            <a:r>
              <a:rPr lang="en-US" sz="1500" dirty="0">
                <a:solidFill>
                  <a:srgbClr val="0A0A0A"/>
                </a:solidFill>
                <a:latin typeface="Century Schoolbook" panose="02040604050505020304" pitchFamily="18" charset="0"/>
              </a:rPr>
              <a:t>, Paul (1972). </a:t>
            </a:r>
            <a:r>
              <a:rPr lang="en-US" sz="1500" i="1" dirty="0">
                <a:solidFill>
                  <a:srgbClr val="0A0A0A"/>
                </a:solidFill>
                <a:latin typeface="Century Schoolbook" panose="02040604050505020304" pitchFamily="18" charset="0"/>
              </a:rPr>
              <a:t>American Flemish: A Study in Language Loss and Linguistic Interference</a:t>
            </a:r>
            <a:r>
              <a:rPr lang="en-US" sz="1500" dirty="0">
                <a:solidFill>
                  <a:srgbClr val="0A0A0A"/>
                </a:solidFill>
                <a:latin typeface="Century Schoolbook" panose="02040604050505020304" pitchFamily="18" charset="0"/>
              </a:rPr>
              <a:t>. Unpublished Ph.D. Thesis. The University of Rochester (NY).</a:t>
            </a:r>
            <a:endParaRPr lang="en-US" sz="1500" dirty="0">
              <a:latin typeface="Century Schoolbook" panose="02040604050505020304" pitchFamily="18" charset="0"/>
            </a:endParaRPr>
          </a:p>
          <a:p>
            <a:pPr marL="0" indent="0" algn="just">
              <a:buNone/>
            </a:pPr>
            <a:r>
              <a:rPr lang="en-US" sz="1500" dirty="0" err="1">
                <a:latin typeface="Century Schoolbook" panose="02040604050505020304" pitchFamily="18" charset="0"/>
              </a:rPr>
              <a:t>Sabbe</a:t>
            </a:r>
            <a:r>
              <a:rPr lang="en-US" sz="1500" dirty="0">
                <a:latin typeface="Century Schoolbook" panose="02040604050505020304" pitchFamily="18" charset="0"/>
              </a:rPr>
              <a:t>, Philemon D. and Leon </a:t>
            </a:r>
            <a:r>
              <a:rPr lang="en-US" sz="1500" dirty="0" err="1">
                <a:latin typeface="Century Schoolbook" panose="02040604050505020304" pitchFamily="18" charset="0"/>
              </a:rPr>
              <a:t>Buyse</a:t>
            </a:r>
            <a:r>
              <a:rPr lang="en-US" sz="1500" dirty="0">
                <a:latin typeface="Century Schoolbook" panose="02040604050505020304" pitchFamily="18" charset="0"/>
              </a:rPr>
              <a:t>. (1960). </a:t>
            </a:r>
            <a:r>
              <a:rPr lang="en-US" sz="1500" i="1" dirty="0">
                <a:latin typeface="Century Schoolbook" panose="02040604050505020304" pitchFamily="18" charset="0"/>
              </a:rPr>
              <a:t>Belgians in America</a:t>
            </a:r>
            <a:r>
              <a:rPr lang="en-US" sz="1500" dirty="0">
                <a:latin typeface="Century Schoolbook" panose="02040604050505020304" pitchFamily="18" charset="0"/>
              </a:rPr>
              <a:t>. </a:t>
            </a:r>
            <a:r>
              <a:rPr lang="en-US" sz="1500" dirty="0" err="1">
                <a:latin typeface="Century Schoolbook" panose="02040604050505020304" pitchFamily="18" charset="0"/>
              </a:rPr>
              <a:t>Tielt</a:t>
            </a:r>
            <a:r>
              <a:rPr lang="en-US" sz="1500" dirty="0">
                <a:latin typeface="Century Schoolbook" panose="02040604050505020304" pitchFamily="18" charset="0"/>
              </a:rPr>
              <a:t>: </a:t>
            </a:r>
            <a:r>
              <a:rPr lang="en-US" sz="1500" dirty="0" err="1">
                <a:latin typeface="Century Schoolbook" panose="02040604050505020304" pitchFamily="18" charset="0"/>
              </a:rPr>
              <a:t>Lannoo</a:t>
            </a:r>
            <a:r>
              <a:rPr lang="en-US" sz="1500" dirty="0">
                <a:latin typeface="Century Schoolbook" panose="02040604050505020304" pitchFamily="18" charset="0"/>
              </a:rPr>
              <a:t>.</a:t>
            </a:r>
            <a:endParaRPr lang="en-US" sz="1500" b="1" dirty="0">
              <a:latin typeface="Century Schoolbook" panose="02040604050505020304" pitchFamily="18" charset="0"/>
            </a:endParaRPr>
          </a:p>
          <a:p>
            <a:pPr marL="0" indent="0" algn="ctr">
              <a:buNone/>
            </a:pPr>
            <a:endParaRPr lang="en-US" b="1" dirty="0"/>
          </a:p>
        </p:txBody>
      </p:sp>
    </p:spTree>
    <p:extLst>
      <p:ext uri="{BB962C8B-B14F-4D97-AF65-F5344CB8AC3E}">
        <p14:creationId xmlns:p14="http://schemas.microsoft.com/office/powerpoint/2010/main" val="776399927"/>
      </p:ext>
    </p:extLst>
  </p:cSld>
  <p:clrMapOvr>
    <a:masterClrMapping/>
  </p:clrMapOvr>
</p:sld>
</file>

<file path=ppt/theme/theme1.xml><?xml version="1.0" encoding="utf-8"?>
<a:theme xmlns:a="http://schemas.openxmlformats.org/drawingml/2006/main" name="Office Theme">
  <a:themeElements>
    <a:clrScheme name="UWindsor Yellow">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TotalTime>
  <Words>1756</Words>
  <Application>Microsoft Office PowerPoint</Application>
  <PresentationFormat>Widescreen</PresentationFormat>
  <Paragraphs>92</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Schoolbook</vt:lpstr>
      <vt:lpstr>Office Theme</vt:lpstr>
      <vt:lpstr>Flemish Words Made in Detroit, MI</vt:lpstr>
      <vt:lpstr>Flemish Words Made in Detroit, MI</vt:lpstr>
      <vt:lpstr>Flemish Words Made in Detroit, MI</vt:lpstr>
      <vt:lpstr>Flemish Words Made in Detroit, MI</vt:lpstr>
      <vt:lpstr>Flemish Words Made in Detroit, MI</vt:lpstr>
      <vt:lpstr>Flemish Words Made in Detroit, MI</vt:lpstr>
      <vt:lpstr>Flemish Words Made in Detroit, 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Marnie Robillard</dc:creator>
  <cp:lastModifiedBy>Tanja Collet</cp:lastModifiedBy>
  <cp:revision>15</cp:revision>
  <dcterms:created xsi:type="dcterms:W3CDTF">2019-04-04T13:39:44Z</dcterms:created>
  <dcterms:modified xsi:type="dcterms:W3CDTF">2022-11-08T21:08:21Z</dcterms:modified>
</cp:coreProperties>
</file>