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7" r:id="rId1"/>
  </p:sldMasterIdLst>
  <p:notesMasterIdLst>
    <p:notesMasterId r:id="rId12"/>
  </p:notesMasterIdLst>
  <p:sldIdLst>
    <p:sldId id="256" r:id="rId2"/>
    <p:sldId id="257" r:id="rId3"/>
    <p:sldId id="410" r:id="rId4"/>
    <p:sldId id="259" r:id="rId5"/>
    <p:sldId id="264" r:id="rId6"/>
    <p:sldId id="269" r:id="rId7"/>
    <p:sldId id="413" r:id="rId8"/>
    <p:sldId id="414" r:id="rId9"/>
    <p:sldId id="277" r:id="rId10"/>
    <p:sldId id="27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281364-93A2-83C9-12B9-087E82BFE6C9}" name="Angela Cristiano - angela.cristiano@studio.unibo.it" initials="ACa" userId="S::angela.cristiano@studio.unibo.it::06067473-5bb7-466c-a90d-3f8a08ba8c57" providerId="AD"/>
  <p188:author id="{3B703996-8F3B-035A-B68E-6C46E4860B81}" name="Naomi Nagy" initials="NN" userId="S::naomi.nagy@utoronto.ca::d28b77a8-2194-4752-b029-fa6ae5fae48c" providerId="AD"/>
  <p188:author id="{B75B9DE2-2B94-8861-EA96-2F3702BA0E20}" name="Naomi Nagy" initials="NN" userId="6abd59011589227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9AD"/>
    <a:srgbClr val="F6C692"/>
    <a:srgbClr val="FDB5A9"/>
    <a:srgbClr val="A8B97F"/>
    <a:srgbClr val="657689"/>
    <a:srgbClr val="84AC9D"/>
    <a:srgbClr val="EDF3ED"/>
    <a:srgbClr val="FF9300"/>
    <a:srgbClr val="88D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93BD7-5543-494A-92E0-B0D7F5DAD5A2}" v="761" dt="2022-11-02T16:49:18.638"/>
    <p1510:client id="{B0548852-00A2-A340-92BF-6C319936E87F}" v="34" dt="2022-11-01T22:12:40.41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75102" autoAdjust="0"/>
  </p:normalViewPr>
  <p:slideViewPr>
    <p:cSldViewPr snapToGrid="0">
      <p:cViewPr varScale="1">
        <p:scale>
          <a:sx n="54" d="100"/>
          <a:sy n="54" d="100"/>
        </p:scale>
        <p:origin x="1212" y="3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Nagy" userId="d28b77a8-2194-4752-b029-fa6ae5fae48c" providerId="ADAL" clId="{ACB93BD7-5543-494A-92E0-B0D7F5DAD5A2}"/>
    <pc:docChg chg="undo custSel modSld">
      <pc:chgData name="Naomi Nagy" userId="d28b77a8-2194-4752-b029-fa6ae5fae48c" providerId="ADAL" clId="{ACB93BD7-5543-494A-92E0-B0D7F5DAD5A2}" dt="2022-11-02T16:49:18.638" v="759" actId="20577"/>
      <pc:docMkLst>
        <pc:docMk/>
      </pc:docMkLst>
      <pc:sldChg chg="addSp modSp mod modNotesTx">
        <pc:chgData name="Naomi Nagy" userId="d28b77a8-2194-4752-b029-fa6ae5fae48c" providerId="ADAL" clId="{ACB93BD7-5543-494A-92E0-B0D7F5DAD5A2}" dt="2022-11-02T16:44:45.471" v="461" actId="1035"/>
        <pc:sldMkLst>
          <pc:docMk/>
          <pc:sldMk cId="1792102969" sldId="256"/>
        </pc:sldMkLst>
        <pc:spChg chg="mod">
          <ac:chgData name="Naomi Nagy" userId="d28b77a8-2194-4752-b029-fa6ae5fae48c" providerId="ADAL" clId="{ACB93BD7-5543-494A-92E0-B0D7F5DAD5A2}" dt="2022-11-02T16:33:40.569" v="3" actId="20577"/>
          <ac:spMkLst>
            <pc:docMk/>
            <pc:sldMk cId="1792102969" sldId="256"/>
            <ac:spMk id="2" creationId="{F44B7135-5D87-9C54-FA90-3F8CEE188527}"/>
          </ac:spMkLst>
        </pc:spChg>
        <pc:spChg chg="mod">
          <ac:chgData name="Naomi Nagy" userId="d28b77a8-2194-4752-b029-fa6ae5fae48c" providerId="ADAL" clId="{ACB93BD7-5543-494A-92E0-B0D7F5DAD5A2}" dt="2022-11-02T16:44:45.471" v="461" actId="1035"/>
          <ac:spMkLst>
            <pc:docMk/>
            <pc:sldMk cId="1792102969" sldId="256"/>
            <ac:spMk id="8" creationId="{9A188067-C447-DE5D-C188-11DA0D3C8259}"/>
          </ac:spMkLst>
        </pc:spChg>
        <pc:grpChg chg="add mod">
          <ac:chgData name="Naomi Nagy" userId="d28b77a8-2194-4752-b029-fa6ae5fae48c" providerId="ADAL" clId="{ACB93BD7-5543-494A-92E0-B0D7F5DAD5A2}" dt="2022-11-02T16:44:32.882" v="446" actId="1076"/>
          <ac:grpSpMkLst>
            <pc:docMk/>
            <pc:sldMk cId="1792102969" sldId="256"/>
            <ac:grpSpMk id="5" creationId="{59C4F502-F3E5-40C9-C2E0-EEE3003DD774}"/>
          </ac:grpSpMkLst>
        </pc:grpChg>
        <pc:picChg chg="mod">
          <ac:chgData name="Naomi Nagy" userId="d28b77a8-2194-4752-b029-fa6ae5fae48c" providerId="ADAL" clId="{ACB93BD7-5543-494A-92E0-B0D7F5DAD5A2}" dt="2022-11-02T16:44:45.471" v="461" actId="1035"/>
          <ac:picMkLst>
            <pc:docMk/>
            <pc:sldMk cId="1792102969" sldId="256"/>
            <ac:picMk id="7" creationId="{436B8D46-E4EB-5EE0-74BA-3A327BEE8FD5}"/>
          </ac:picMkLst>
        </pc:picChg>
      </pc:sldChg>
      <pc:sldChg chg="addSp delSp modSp mod modNotesTx">
        <pc:chgData name="Naomi Nagy" userId="d28b77a8-2194-4752-b029-fa6ae5fae48c" providerId="ADAL" clId="{ACB93BD7-5543-494A-92E0-B0D7F5DAD5A2}" dt="2022-11-02T16:41:04.378" v="315" actId="20577"/>
        <pc:sldMkLst>
          <pc:docMk/>
          <pc:sldMk cId="2708654837" sldId="257"/>
        </pc:sldMkLst>
        <pc:spChg chg="mod">
          <ac:chgData name="Naomi Nagy" userId="d28b77a8-2194-4752-b029-fa6ae5fae48c" providerId="ADAL" clId="{ACB93BD7-5543-494A-92E0-B0D7F5DAD5A2}" dt="2022-11-02T16:38:45.430" v="284" actId="20577"/>
          <ac:spMkLst>
            <pc:docMk/>
            <pc:sldMk cId="2708654837" sldId="257"/>
            <ac:spMk id="2" creationId="{FD6CB865-73DD-789D-E92E-33D9EA523086}"/>
          </ac:spMkLst>
        </pc:spChg>
        <pc:spChg chg="mod">
          <ac:chgData name="Naomi Nagy" userId="d28b77a8-2194-4752-b029-fa6ae5fae48c" providerId="ADAL" clId="{ACB93BD7-5543-494A-92E0-B0D7F5DAD5A2}" dt="2022-11-02T16:41:04.378" v="315" actId="20577"/>
          <ac:spMkLst>
            <pc:docMk/>
            <pc:sldMk cId="2708654837" sldId="257"/>
            <ac:spMk id="3" creationId="{57740759-E6FD-CAC7-5A32-73DD1ABCB9C8}"/>
          </ac:spMkLst>
        </pc:spChg>
        <pc:spChg chg="add del mod">
          <ac:chgData name="Naomi Nagy" userId="d28b77a8-2194-4752-b029-fa6ae5fae48c" providerId="ADAL" clId="{ACB93BD7-5543-494A-92E0-B0D7F5DAD5A2}" dt="2022-11-02T16:39:18.694" v="293" actId="478"/>
          <ac:spMkLst>
            <pc:docMk/>
            <pc:sldMk cId="2708654837" sldId="257"/>
            <ac:spMk id="7" creationId="{67111E76-B80A-50E0-068B-631EB2AC5E10}"/>
          </ac:spMkLst>
        </pc:spChg>
        <pc:graphicFrameChg chg="del">
          <ac:chgData name="Naomi Nagy" userId="d28b77a8-2194-4752-b029-fa6ae5fae48c" providerId="ADAL" clId="{ACB93BD7-5543-494A-92E0-B0D7F5DAD5A2}" dt="2022-11-02T16:39:04.955" v="288" actId="21"/>
          <ac:graphicFrameMkLst>
            <pc:docMk/>
            <pc:sldMk cId="2708654837" sldId="257"/>
            <ac:graphicFrameMk id="6" creationId="{532E6408-78D5-9954-0381-7CED65440F9E}"/>
          </ac:graphicFrameMkLst>
        </pc:graphicFrameChg>
        <pc:graphicFrameChg chg="add mod">
          <ac:chgData name="Naomi Nagy" userId="d28b77a8-2194-4752-b029-fa6ae5fae48c" providerId="ADAL" clId="{ACB93BD7-5543-494A-92E0-B0D7F5DAD5A2}" dt="2022-11-02T16:41:00.767" v="314" actId="1076"/>
          <ac:graphicFrameMkLst>
            <pc:docMk/>
            <pc:sldMk cId="2708654837" sldId="257"/>
            <ac:graphicFrameMk id="8" creationId="{BFDE4134-5F56-F1E0-C65A-7821DFEEA2B1}"/>
          </ac:graphicFrameMkLst>
        </pc:graphicFrameChg>
      </pc:sldChg>
      <pc:sldChg chg="delSp modSp mod">
        <pc:chgData name="Naomi Nagy" userId="d28b77a8-2194-4752-b029-fa6ae5fae48c" providerId="ADAL" clId="{ACB93BD7-5543-494A-92E0-B0D7F5DAD5A2}" dt="2022-11-02T16:46:17.564" v="535" actId="179"/>
        <pc:sldMkLst>
          <pc:docMk/>
          <pc:sldMk cId="4216091216" sldId="259"/>
        </pc:sldMkLst>
        <pc:spChg chg="mod">
          <ac:chgData name="Naomi Nagy" userId="d28b77a8-2194-4752-b029-fa6ae5fae48c" providerId="ADAL" clId="{ACB93BD7-5543-494A-92E0-B0D7F5DAD5A2}" dt="2022-11-02T16:46:04.547" v="534" actId="1076"/>
          <ac:spMkLst>
            <pc:docMk/>
            <pc:sldMk cId="4216091216" sldId="259"/>
            <ac:spMk id="2" creationId="{773C7ADF-7775-86D1-7F69-26AC8C2566E0}"/>
          </ac:spMkLst>
        </pc:spChg>
        <pc:grpChg chg="del">
          <ac:chgData name="Naomi Nagy" userId="d28b77a8-2194-4752-b029-fa6ae5fae48c" providerId="ADAL" clId="{ACB93BD7-5543-494A-92E0-B0D7F5DAD5A2}" dt="2022-11-02T16:45:50.993" v="505" actId="478"/>
          <ac:grpSpMkLst>
            <pc:docMk/>
            <pc:sldMk cId="4216091216" sldId="259"/>
            <ac:grpSpMk id="11" creationId="{107BAF99-B837-FF39-4E2E-E62163F59DE2}"/>
          </ac:grpSpMkLst>
        </pc:grpChg>
        <pc:graphicFrameChg chg="modGraphic">
          <ac:chgData name="Naomi Nagy" userId="d28b77a8-2194-4752-b029-fa6ae5fae48c" providerId="ADAL" clId="{ACB93BD7-5543-494A-92E0-B0D7F5DAD5A2}" dt="2022-11-02T16:46:17.564" v="535" actId="179"/>
          <ac:graphicFrameMkLst>
            <pc:docMk/>
            <pc:sldMk cId="4216091216" sldId="259"/>
            <ac:graphicFrameMk id="7" creationId="{DB122EFF-C9C4-8A92-00A4-8D25D81D4672}"/>
          </ac:graphicFrameMkLst>
        </pc:graphicFrameChg>
      </pc:sldChg>
      <pc:sldChg chg="modSp mod modNotesTx">
        <pc:chgData name="Naomi Nagy" userId="d28b77a8-2194-4752-b029-fa6ae5fae48c" providerId="ADAL" clId="{ACB93BD7-5543-494A-92E0-B0D7F5DAD5A2}" dt="2022-11-02T16:47:07.740" v="536" actId="20577"/>
        <pc:sldMkLst>
          <pc:docMk/>
          <pc:sldMk cId="78915128" sldId="264"/>
        </pc:sldMkLst>
        <pc:spChg chg="mod">
          <ac:chgData name="Naomi Nagy" userId="d28b77a8-2194-4752-b029-fa6ae5fae48c" providerId="ADAL" clId="{ACB93BD7-5543-494A-92E0-B0D7F5DAD5A2}" dt="2022-11-02T16:45:35.442" v="504" actId="20577"/>
          <ac:spMkLst>
            <pc:docMk/>
            <pc:sldMk cId="78915128" sldId="264"/>
            <ac:spMk id="12" creationId="{B0B3ADC2-6E52-1CB4-0F77-FD40F26BF544}"/>
          </ac:spMkLst>
        </pc:spChg>
      </pc:sldChg>
      <pc:sldChg chg="addSp delSp modSp mod modNotesTx">
        <pc:chgData name="Naomi Nagy" userId="d28b77a8-2194-4752-b029-fa6ae5fae48c" providerId="ADAL" clId="{ACB93BD7-5543-494A-92E0-B0D7F5DAD5A2}" dt="2022-11-02T16:41:59.868" v="365" actId="20577"/>
        <pc:sldMkLst>
          <pc:docMk/>
          <pc:sldMk cId="4257804190" sldId="410"/>
        </pc:sldMkLst>
        <pc:spChg chg="add mod">
          <ac:chgData name="Naomi Nagy" userId="d28b77a8-2194-4752-b029-fa6ae5fae48c" providerId="ADAL" clId="{ACB93BD7-5543-494A-92E0-B0D7F5DAD5A2}" dt="2022-11-02T16:41:59.868" v="365" actId="20577"/>
          <ac:spMkLst>
            <pc:docMk/>
            <pc:sldMk cId="4257804190" sldId="410"/>
            <ac:spMk id="19" creationId="{F879F1FB-4E82-CB45-4AD0-D1C35A453FA6}"/>
          </ac:spMkLst>
        </pc:spChg>
        <pc:spChg chg="mod">
          <ac:chgData name="Naomi Nagy" userId="d28b77a8-2194-4752-b029-fa6ae5fae48c" providerId="ADAL" clId="{ACB93BD7-5543-494A-92E0-B0D7F5DAD5A2}" dt="2022-11-02T16:40:42.691" v="310" actId="20577"/>
          <ac:spMkLst>
            <pc:docMk/>
            <pc:sldMk cId="4257804190" sldId="410"/>
            <ac:spMk id="20" creationId="{F22D13F8-038E-B942-943F-FFA16461AFAE}"/>
          </ac:spMkLst>
        </pc:spChg>
        <pc:spChg chg="del">
          <ac:chgData name="Naomi Nagy" userId="d28b77a8-2194-4752-b029-fa6ae5fae48c" providerId="ADAL" clId="{ACB93BD7-5543-494A-92E0-B0D7F5DAD5A2}" dt="2022-11-02T16:39:00.884" v="286" actId="21"/>
          <ac:spMkLst>
            <pc:docMk/>
            <pc:sldMk cId="4257804190" sldId="410"/>
            <ac:spMk id="22" creationId="{F78CD606-0179-1332-3BF6-0BB8A5438E0C}"/>
          </ac:spMkLst>
        </pc:spChg>
        <pc:graphicFrameChg chg="add del mod">
          <ac:chgData name="Naomi Nagy" userId="d28b77a8-2194-4752-b029-fa6ae5fae48c" providerId="ADAL" clId="{ACB93BD7-5543-494A-92E0-B0D7F5DAD5A2}" dt="2022-11-02T16:40:54.148" v="312" actId="21"/>
          <ac:graphicFrameMkLst>
            <pc:docMk/>
            <pc:sldMk cId="4257804190" sldId="410"/>
            <ac:graphicFrameMk id="21" creationId="{1FA4145C-1E13-A809-6056-802B4E487151}"/>
          </ac:graphicFrameMkLst>
        </pc:graphicFrameChg>
      </pc:sldChg>
      <pc:sldChg chg="modSp modNotesTx">
        <pc:chgData name="Naomi Nagy" userId="d28b77a8-2194-4752-b029-fa6ae5fae48c" providerId="ADAL" clId="{ACB93BD7-5543-494A-92E0-B0D7F5DAD5A2}" dt="2022-11-02T16:49:18.638" v="759" actId="20577"/>
        <pc:sldMkLst>
          <pc:docMk/>
          <pc:sldMk cId="2636813369" sldId="413"/>
        </pc:sldMkLst>
        <pc:graphicFrameChg chg="mod">
          <ac:chgData name="Naomi Nagy" userId="d28b77a8-2194-4752-b029-fa6ae5fae48c" providerId="ADAL" clId="{ACB93BD7-5543-494A-92E0-B0D7F5DAD5A2}" dt="2022-11-02T16:47:38.453" v="548" actId="20577"/>
          <ac:graphicFrameMkLst>
            <pc:docMk/>
            <pc:sldMk cId="2636813369" sldId="413"/>
            <ac:graphicFrameMk id="6" creationId="{0E73C54D-D1D2-C96E-1AD6-8FF43B961FDD}"/>
          </ac:graphicFrameMkLst>
        </pc:graphicFrameChg>
      </pc:sldChg>
    </pc:docChg>
  </pc:docChgLst>
  <pc:docChgLst>
    <pc:chgData name="Naomi Nagy" userId="d28b77a8-2194-4752-b029-fa6ae5fae48c" providerId="ADAL" clId="{B0548852-00A2-A340-92BF-6C319936E87F}"/>
    <pc:docChg chg="undo custSel modSld">
      <pc:chgData name="Naomi Nagy" userId="d28b77a8-2194-4752-b029-fa6ae5fae48c" providerId="ADAL" clId="{B0548852-00A2-A340-92BF-6C319936E87F}" dt="2022-11-01T22:13:26.158" v="1144" actId="20577"/>
      <pc:docMkLst>
        <pc:docMk/>
      </pc:docMkLst>
      <pc:sldChg chg="modNotesTx">
        <pc:chgData name="Naomi Nagy" userId="d28b77a8-2194-4752-b029-fa6ae5fae48c" providerId="ADAL" clId="{B0548852-00A2-A340-92BF-6C319936E87F}" dt="2022-11-01T21:53:48.439" v="312" actId="20577"/>
        <pc:sldMkLst>
          <pc:docMk/>
          <pc:sldMk cId="1792102969" sldId="256"/>
        </pc:sldMkLst>
      </pc:sldChg>
      <pc:sldChg chg="modSp mod modNotesTx">
        <pc:chgData name="Naomi Nagy" userId="d28b77a8-2194-4752-b029-fa6ae5fae48c" providerId="ADAL" clId="{B0548852-00A2-A340-92BF-6C319936E87F}" dt="2022-11-01T21:56:37.578" v="483" actId="20577"/>
        <pc:sldMkLst>
          <pc:docMk/>
          <pc:sldMk cId="2708654837" sldId="257"/>
        </pc:sldMkLst>
        <pc:spChg chg="mod">
          <ac:chgData name="Naomi Nagy" userId="d28b77a8-2194-4752-b029-fa6ae5fae48c" providerId="ADAL" clId="{B0548852-00A2-A340-92BF-6C319936E87F}" dt="2022-11-01T21:55:43.681" v="428" actId="20577"/>
          <ac:spMkLst>
            <pc:docMk/>
            <pc:sldMk cId="2708654837" sldId="257"/>
            <ac:spMk id="3" creationId="{57740759-E6FD-CAC7-5A32-73DD1ABCB9C8}"/>
          </ac:spMkLst>
        </pc:spChg>
        <pc:graphicFrameChg chg="mod">
          <ac:chgData name="Naomi Nagy" userId="d28b77a8-2194-4752-b029-fa6ae5fae48c" providerId="ADAL" clId="{B0548852-00A2-A340-92BF-6C319936E87F}" dt="2022-11-01T21:55:48.296" v="429" actId="1076"/>
          <ac:graphicFrameMkLst>
            <pc:docMk/>
            <pc:sldMk cId="2708654837" sldId="257"/>
            <ac:graphicFrameMk id="6" creationId="{532E6408-78D5-9954-0381-7CED65440F9E}"/>
          </ac:graphicFrameMkLst>
        </pc:graphicFrameChg>
      </pc:sldChg>
      <pc:sldChg chg="modSp mod modNotesTx">
        <pc:chgData name="Naomi Nagy" userId="d28b77a8-2194-4752-b029-fa6ae5fae48c" providerId="ADAL" clId="{B0548852-00A2-A340-92BF-6C319936E87F}" dt="2022-11-01T22:05:26.071" v="578" actId="20577"/>
        <pc:sldMkLst>
          <pc:docMk/>
          <pc:sldMk cId="4216091216" sldId="259"/>
        </pc:sldMkLst>
        <pc:graphicFrameChg chg="mod modGraphic">
          <ac:chgData name="Naomi Nagy" userId="d28b77a8-2194-4752-b029-fa6ae5fae48c" providerId="ADAL" clId="{B0548852-00A2-A340-92BF-6C319936E87F}" dt="2022-11-01T22:04:51.840" v="576" actId="21"/>
          <ac:graphicFrameMkLst>
            <pc:docMk/>
            <pc:sldMk cId="4216091216" sldId="259"/>
            <ac:graphicFrameMk id="7" creationId="{DB122EFF-C9C4-8A92-00A4-8D25D81D4672}"/>
          </ac:graphicFrameMkLst>
        </pc:graphicFrameChg>
      </pc:sldChg>
      <pc:sldChg chg="addSp modSp mod modNotesTx">
        <pc:chgData name="Naomi Nagy" userId="d28b77a8-2194-4752-b029-fa6ae5fae48c" providerId="ADAL" clId="{B0548852-00A2-A340-92BF-6C319936E87F}" dt="2022-11-01T22:07:40.899" v="762" actId="2165"/>
        <pc:sldMkLst>
          <pc:docMk/>
          <pc:sldMk cId="78915128" sldId="264"/>
        </pc:sldMkLst>
        <pc:spChg chg="add mod">
          <ac:chgData name="Naomi Nagy" userId="d28b77a8-2194-4752-b029-fa6ae5fae48c" providerId="ADAL" clId="{B0548852-00A2-A340-92BF-6C319936E87F}" dt="2022-11-01T22:07:32.604" v="761" actId="114"/>
          <ac:spMkLst>
            <pc:docMk/>
            <pc:sldMk cId="78915128" sldId="264"/>
            <ac:spMk id="2" creationId="{122ABE90-26DD-6081-05A6-0E2A3E14B922}"/>
          </ac:spMkLst>
        </pc:spChg>
        <pc:graphicFrameChg chg="modGraphic">
          <ac:chgData name="Naomi Nagy" userId="d28b77a8-2194-4752-b029-fa6ae5fae48c" providerId="ADAL" clId="{B0548852-00A2-A340-92BF-6C319936E87F}" dt="2022-11-01T22:07:40.899" v="762" actId="2165"/>
          <ac:graphicFrameMkLst>
            <pc:docMk/>
            <pc:sldMk cId="78915128" sldId="264"/>
            <ac:graphicFrameMk id="14" creationId="{FB06F681-5FDC-E779-176F-5425EEB8A75B}"/>
          </ac:graphicFrameMkLst>
        </pc:graphicFrameChg>
        <pc:picChg chg="mod">
          <ac:chgData name="Naomi Nagy" userId="d28b77a8-2194-4752-b029-fa6ae5fae48c" providerId="ADAL" clId="{B0548852-00A2-A340-92BF-6C319936E87F}" dt="2022-11-01T22:06:44.102" v="736" actId="1076"/>
          <ac:picMkLst>
            <pc:docMk/>
            <pc:sldMk cId="78915128" sldId="264"/>
            <ac:picMk id="10" creationId="{7AF48243-5114-0639-741B-A6E7CE372DDA}"/>
          </ac:picMkLst>
        </pc:picChg>
      </pc:sldChg>
      <pc:sldChg chg="modSp mod modNotesTx">
        <pc:chgData name="Naomi Nagy" userId="d28b77a8-2194-4752-b029-fa6ae5fae48c" providerId="ADAL" clId="{B0548852-00A2-A340-92BF-6C319936E87F}" dt="2022-11-01T22:10:44.510" v="921"/>
        <pc:sldMkLst>
          <pc:docMk/>
          <pc:sldMk cId="2401821402" sldId="269"/>
        </pc:sldMkLst>
        <pc:spChg chg="mod">
          <ac:chgData name="Naomi Nagy" userId="d28b77a8-2194-4752-b029-fa6ae5fae48c" providerId="ADAL" clId="{B0548852-00A2-A340-92BF-6C319936E87F}" dt="2022-11-01T22:09:45.498" v="886" actId="14100"/>
          <ac:spMkLst>
            <pc:docMk/>
            <pc:sldMk cId="2401821402" sldId="269"/>
            <ac:spMk id="2" creationId="{40BB16FA-78B7-0F1A-D791-33D70E0BE972}"/>
          </ac:spMkLst>
        </pc:spChg>
        <pc:spChg chg="mod">
          <ac:chgData name="Naomi Nagy" userId="d28b77a8-2194-4752-b029-fa6ae5fae48c" providerId="ADAL" clId="{B0548852-00A2-A340-92BF-6C319936E87F}" dt="2022-11-01T22:10:25.804" v="919" actId="15"/>
          <ac:spMkLst>
            <pc:docMk/>
            <pc:sldMk cId="2401821402" sldId="269"/>
            <ac:spMk id="3" creationId="{8485710E-7EA2-0878-6F8D-004DCE440DBA}"/>
          </ac:spMkLst>
        </pc:spChg>
      </pc:sldChg>
      <pc:sldChg chg="addSp delSp modSp mod modNotesTx">
        <pc:chgData name="Naomi Nagy" userId="d28b77a8-2194-4752-b029-fa6ae5fae48c" providerId="ADAL" clId="{B0548852-00A2-A340-92BF-6C319936E87F}" dt="2022-11-01T22:02:57.545" v="537" actId="5793"/>
        <pc:sldMkLst>
          <pc:docMk/>
          <pc:sldMk cId="4257804190" sldId="410"/>
        </pc:sldMkLst>
        <pc:spChg chg="mod">
          <ac:chgData name="Naomi Nagy" userId="d28b77a8-2194-4752-b029-fa6ae5fae48c" providerId="ADAL" clId="{B0548852-00A2-A340-92BF-6C319936E87F}" dt="2022-11-01T21:57:04.532" v="484" actId="1076"/>
          <ac:spMkLst>
            <pc:docMk/>
            <pc:sldMk cId="4257804190" sldId="410"/>
            <ac:spMk id="2" creationId="{00000000-0000-0000-0000-000000000000}"/>
          </ac:spMkLst>
        </pc:spChg>
        <pc:spChg chg="mod">
          <ac:chgData name="Naomi Nagy" userId="d28b77a8-2194-4752-b029-fa6ae5fae48c" providerId="ADAL" clId="{B0548852-00A2-A340-92BF-6C319936E87F}" dt="2022-11-01T21:57:04.532" v="484" actId="1076"/>
          <ac:spMkLst>
            <pc:docMk/>
            <pc:sldMk cId="4257804190" sldId="410"/>
            <ac:spMk id="3" creationId="{00000000-0000-0000-0000-000000000000}"/>
          </ac:spMkLst>
        </pc:spChg>
        <pc:spChg chg="del mod">
          <ac:chgData name="Naomi Nagy" userId="d28b77a8-2194-4752-b029-fa6ae5fae48c" providerId="ADAL" clId="{B0548852-00A2-A340-92BF-6C319936E87F}" dt="2022-11-01T21:58:18.290" v="494" actId="478"/>
          <ac:spMkLst>
            <pc:docMk/>
            <pc:sldMk cId="4257804190" sldId="410"/>
            <ac:spMk id="4" creationId="{00000000-0000-0000-0000-000000000000}"/>
          </ac:spMkLst>
        </pc:spChg>
        <pc:spChg chg="add mod">
          <ac:chgData name="Naomi Nagy" userId="d28b77a8-2194-4752-b029-fa6ae5fae48c" providerId="ADAL" clId="{B0548852-00A2-A340-92BF-6C319936E87F}" dt="2022-11-01T22:00:55.866" v="508" actId="1036"/>
          <ac:spMkLst>
            <pc:docMk/>
            <pc:sldMk cId="4257804190" sldId="410"/>
            <ac:spMk id="5" creationId="{F4267EF2-BEB3-2865-AACD-AF116679E84E}"/>
          </ac:spMkLst>
        </pc:spChg>
        <pc:spChg chg="mod">
          <ac:chgData name="Naomi Nagy" userId="d28b77a8-2194-4752-b029-fa6ae5fae48c" providerId="ADAL" clId="{B0548852-00A2-A340-92BF-6C319936E87F}" dt="2022-11-01T21:57:04.532" v="484" actId="1076"/>
          <ac:spMkLst>
            <pc:docMk/>
            <pc:sldMk cId="4257804190" sldId="410"/>
            <ac:spMk id="7" creationId="{00000000-0000-0000-0000-000000000000}"/>
          </ac:spMkLst>
        </pc:spChg>
        <pc:spChg chg="mod">
          <ac:chgData name="Naomi Nagy" userId="d28b77a8-2194-4752-b029-fa6ae5fae48c" providerId="ADAL" clId="{B0548852-00A2-A340-92BF-6C319936E87F}" dt="2022-11-01T21:57:04.532" v="484" actId="1076"/>
          <ac:spMkLst>
            <pc:docMk/>
            <pc:sldMk cId="4257804190" sldId="410"/>
            <ac:spMk id="9" creationId="{00000000-0000-0000-0000-000000000000}"/>
          </ac:spMkLst>
        </pc:spChg>
        <pc:spChg chg="mod">
          <ac:chgData name="Naomi Nagy" userId="d28b77a8-2194-4752-b029-fa6ae5fae48c" providerId="ADAL" clId="{B0548852-00A2-A340-92BF-6C319936E87F}" dt="2022-11-01T21:57:04.532" v="484" actId="1076"/>
          <ac:spMkLst>
            <pc:docMk/>
            <pc:sldMk cId="4257804190" sldId="410"/>
            <ac:spMk id="10" creationId="{2C85381C-48B0-4D49-9024-3429D276F12A}"/>
          </ac:spMkLst>
        </pc:spChg>
        <pc:spChg chg="mod">
          <ac:chgData name="Naomi Nagy" userId="d28b77a8-2194-4752-b029-fa6ae5fae48c" providerId="ADAL" clId="{B0548852-00A2-A340-92BF-6C319936E87F}" dt="2022-11-01T22:01:20.917" v="510" actId="207"/>
          <ac:spMkLst>
            <pc:docMk/>
            <pc:sldMk cId="4257804190" sldId="410"/>
            <ac:spMk id="11" creationId="{508102CF-BE13-3773-36ED-4DC2FA098AB9}"/>
          </ac:spMkLst>
        </pc:spChg>
        <pc:spChg chg="mod">
          <ac:chgData name="Naomi Nagy" userId="d28b77a8-2194-4752-b029-fa6ae5fae48c" providerId="ADAL" clId="{B0548852-00A2-A340-92BF-6C319936E87F}" dt="2022-11-01T22:01:15.919" v="509" actId="207"/>
          <ac:spMkLst>
            <pc:docMk/>
            <pc:sldMk cId="4257804190" sldId="410"/>
            <ac:spMk id="12" creationId="{AA06B38D-3562-2BB5-06D6-6C76B50DA030}"/>
          </ac:spMkLst>
        </pc:spChg>
        <pc:spChg chg="mod">
          <ac:chgData name="Naomi Nagy" userId="d28b77a8-2194-4752-b029-fa6ae5fae48c" providerId="ADAL" clId="{B0548852-00A2-A340-92BF-6C319936E87F}" dt="2022-11-01T21:57:04.532" v="484" actId="1076"/>
          <ac:spMkLst>
            <pc:docMk/>
            <pc:sldMk cId="4257804190" sldId="410"/>
            <ac:spMk id="13" creationId="{EE78B204-3130-968D-308A-763813B216BB}"/>
          </ac:spMkLst>
        </pc:spChg>
        <pc:spChg chg="mod">
          <ac:chgData name="Naomi Nagy" userId="d28b77a8-2194-4752-b029-fa6ae5fae48c" providerId="ADAL" clId="{B0548852-00A2-A340-92BF-6C319936E87F}" dt="2022-11-01T21:57:04.532" v="484" actId="1076"/>
          <ac:spMkLst>
            <pc:docMk/>
            <pc:sldMk cId="4257804190" sldId="410"/>
            <ac:spMk id="14" creationId="{B1F11BC5-D964-E219-98EB-C67551B1CE59}"/>
          </ac:spMkLst>
        </pc:spChg>
        <pc:spChg chg="mod">
          <ac:chgData name="Naomi Nagy" userId="d28b77a8-2194-4752-b029-fa6ae5fae48c" providerId="ADAL" clId="{B0548852-00A2-A340-92BF-6C319936E87F}" dt="2022-11-01T21:57:04.532" v="484" actId="1076"/>
          <ac:spMkLst>
            <pc:docMk/>
            <pc:sldMk cId="4257804190" sldId="410"/>
            <ac:spMk id="15" creationId="{BDD91C1B-F746-48AF-8A7C-F5BCE835DF18}"/>
          </ac:spMkLst>
        </pc:spChg>
        <pc:spChg chg="mod">
          <ac:chgData name="Naomi Nagy" userId="d28b77a8-2194-4752-b029-fa6ae5fae48c" providerId="ADAL" clId="{B0548852-00A2-A340-92BF-6C319936E87F}" dt="2022-11-01T21:57:04.532" v="484" actId="1076"/>
          <ac:spMkLst>
            <pc:docMk/>
            <pc:sldMk cId="4257804190" sldId="410"/>
            <ac:spMk id="17" creationId="{914226BF-B668-6041-982B-FA09A6BD68E5}"/>
          </ac:spMkLst>
        </pc:spChg>
        <pc:spChg chg="mod">
          <ac:chgData name="Naomi Nagy" userId="d28b77a8-2194-4752-b029-fa6ae5fae48c" providerId="ADAL" clId="{B0548852-00A2-A340-92BF-6C319936E87F}" dt="2022-11-01T21:57:04.532" v="484" actId="1076"/>
          <ac:spMkLst>
            <pc:docMk/>
            <pc:sldMk cId="4257804190" sldId="410"/>
            <ac:spMk id="18" creationId="{865CC94E-1C0A-FA25-6846-8DF9731878D9}"/>
          </ac:spMkLst>
        </pc:spChg>
        <pc:spChg chg="mod">
          <ac:chgData name="Naomi Nagy" userId="d28b77a8-2194-4752-b029-fa6ae5fae48c" providerId="ADAL" clId="{B0548852-00A2-A340-92BF-6C319936E87F}" dt="2022-11-01T21:57:04.532" v="484" actId="1076"/>
          <ac:spMkLst>
            <pc:docMk/>
            <pc:sldMk cId="4257804190" sldId="410"/>
            <ac:spMk id="20" creationId="{F22D13F8-038E-B942-943F-FFA16461AFAE}"/>
          </ac:spMkLst>
        </pc:spChg>
        <pc:spChg chg="mod">
          <ac:chgData name="Naomi Nagy" userId="d28b77a8-2194-4752-b029-fa6ae5fae48c" providerId="ADAL" clId="{B0548852-00A2-A340-92BF-6C319936E87F}" dt="2022-11-01T21:57:47.042" v="493" actId="207"/>
          <ac:spMkLst>
            <pc:docMk/>
            <pc:sldMk cId="4257804190" sldId="410"/>
            <ac:spMk id="22" creationId="{F78CD606-0179-1332-3BF6-0BB8A5438E0C}"/>
          </ac:spMkLst>
        </pc:spChg>
        <pc:spChg chg="mod">
          <ac:chgData name="Naomi Nagy" userId="d28b77a8-2194-4752-b029-fa6ae5fae48c" providerId="ADAL" clId="{B0548852-00A2-A340-92BF-6C319936E87F}" dt="2022-11-01T21:57:04.532" v="484" actId="1076"/>
          <ac:spMkLst>
            <pc:docMk/>
            <pc:sldMk cId="4257804190" sldId="410"/>
            <ac:spMk id="23" creationId="{60DACA74-454B-4AB9-ED87-7C78C4A7ABA3}"/>
          </ac:spMkLst>
        </pc:spChg>
        <pc:spChg chg="mod">
          <ac:chgData name="Naomi Nagy" userId="d28b77a8-2194-4752-b029-fa6ae5fae48c" providerId="ADAL" clId="{B0548852-00A2-A340-92BF-6C319936E87F}" dt="2022-11-01T21:57:04.532" v="484" actId="1076"/>
          <ac:spMkLst>
            <pc:docMk/>
            <pc:sldMk cId="4257804190" sldId="410"/>
            <ac:spMk id="24" creationId="{3BD43759-5EF4-8FA2-B43B-D558E361F89E}"/>
          </ac:spMkLst>
        </pc:spChg>
        <pc:spChg chg="mod">
          <ac:chgData name="Naomi Nagy" userId="d28b77a8-2194-4752-b029-fa6ae5fae48c" providerId="ADAL" clId="{B0548852-00A2-A340-92BF-6C319936E87F}" dt="2022-11-01T21:57:04.532" v="484" actId="1076"/>
          <ac:spMkLst>
            <pc:docMk/>
            <pc:sldMk cId="4257804190" sldId="410"/>
            <ac:spMk id="25" creationId="{C0008680-7816-29F8-7D46-E378A4779162}"/>
          </ac:spMkLst>
        </pc:spChg>
        <pc:spChg chg="mod">
          <ac:chgData name="Naomi Nagy" userId="d28b77a8-2194-4752-b029-fa6ae5fae48c" providerId="ADAL" clId="{B0548852-00A2-A340-92BF-6C319936E87F}" dt="2022-11-01T21:57:04.532" v="484" actId="1076"/>
          <ac:spMkLst>
            <pc:docMk/>
            <pc:sldMk cId="4257804190" sldId="410"/>
            <ac:spMk id="26" creationId="{31003D73-B7ED-34B3-34AC-443C6A0645C3}"/>
          </ac:spMkLst>
        </pc:spChg>
        <pc:spChg chg="mod">
          <ac:chgData name="Naomi Nagy" userId="d28b77a8-2194-4752-b029-fa6ae5fae48c" providerId="ADAL" clId="{B0548852-00A2-A340-92BF-6C319936E87F}" dt="2022-11-01T21:57:04.532" v="484" actId="1076"/>
          <ac:spMkLst>
            <pc:docMk/>
            <pc:sldMk cId="4257804190" sldId="410"/>
            <ac:spMk id="27" creationId="{6587C2D4-245D-38F4-33FC-B7FC6FC30D86}"/>
          </ac:spMkLst>
        </pc:spChg>
        <pc:spChg chg="mod">
          <ac:chgData name="Naomi Nagy" userId="d28b77a8-2194-4752-b029-fa6ae5fae48c" providerId="ADAL" clId="{B0548852-00A2-A340-92BF-6C319936E87F}" dt="2022-11-01T21:57:04.532" v="484" actId="1076"/>
          <ac:spMkLst>
            <pc:docMk/>
            <pc:sldMk cId="4257804190" sldId="410"/>
            <ac:spMk id="29" creationId="{E172435D-33D2-F90A-E16A-8DA988F3863C}"/>
          </ac:spMkLst>
        </pc:spChg>
        <pc:grpChg chg="mod">
          <ac:chgData name="Naomi Nagy" userId="d28b77a8-2194-4752-b029-fa6ae5fae48c" providerId="ADAL" clId="{B0548852-00A2-A340-92BF-6C319936E87F}" dt="2022-11-01T21:57:04.532" v="484" actId="1076"/>
          <ac:grpSpMkLst>
            <pc:docMk/>
            <pc:sldMk cId="4257804190" sldId="410"/>
            <ac:grpSpMk id="8" creationId="{72384B0F-F4B8-D440-7706-C840DB45B63F}"/>
          </ac:grpSpMkLst>
        </pc:grpChg>
        <pc:grpChg chg="mod">
          <ac:chgData name="Naomi Nagy" userId="d28b77a8-2194-4752-b029-fa6ae5fae48c" providerId="ADAL" clId="{B0548852-00A2-A340-92BF-6C319936E87F}" dt="2022-11-01T21:57:04.532" v="484" actId="1076"/>
          <ac:grpSpMkLst>
            <pc:docMk/>
            <pc:sldMk cId="4257804190" sldId="410"/>
            <ac:grpSpMk id="16" creationId="{CEF75A94-A398-96ED-5E10-88697A417262}"/>
          </ac:grpSpMkLst>
        </pc:grpChg>
        <pc:picChg chg="mod">
          <ac:chgData name="Naomi Nagy" userId="d28b77a8-2194-4752-b029-fa6ae5fae48c" providerId="ADAL" clId="{B0548852-00A2-A340-92BF-6C319936E87F}" dt="2022-11-01T21:57:04.532" v="484" actId="1076"/>
          <ac:picMkLst>
            <pc:docMk/>
            <pc:sldMk cId="4257804190" sldId="410"/>
            <ac:picMk id="6" creationId="{00000000-0000-0000-0000-000000000000}"/>
          </ac:picMkLst>
        </pc:picChg>
        <pc:picChg chg="mod">
          <ac:chgData name="Naomi Nagy" userId="d28b77a8-2194-4752-b029-fa6ae5fae48c" providerId="ADAL" clId="{B0548852-00A2-A340-92BF-6C319936E87F}" dt="2022-11-01T21:57:04.532" v="484" actId="1076"/>
          <ac:picMkLst>
            <pc:docMk/>
            <pc:sldMk cId="4257804190" sldId="410"/>
            <ac:picMk id="2050" creationId="{D394BF1F-BB79-0745-B187-8C822685BBF7}"/>
          </ac:picMkLst>
        </pc:picChg>
      </pc:sldChg>
      <pc:sldChg chg="modSp mod modNotesTx">
        <pc:chgData name="Naomi Nagy" userId="d28b77a8-2194-4752-b029-fa6ae5fae48c" providerId="ADAL" clId="{B0548852-00A2-A340-92BF-6C319936E87F}" dt="2022-11-01T22:12:59.197" v="1005" actId="20577"/>
        <pc:sldMkLst>
          <pc:docMk/>
          <pc:sldMk cId="2636813369" sldId="413"/>
        </pc:sldMkLst>
        <pc:spChg chg="mod">
          <ac:chgData name="Naomi Nagy" userId="d28b77a8-2194-4752-b029-fa6ae5fae48c" providerId="ADAL" clId="{B0548852-00A2-A340-92BF-6C319936E87F}" dt="2022-11-01T22:11:48.710" v="971" actId="20577"/>
          <ac:spMkLst>
            <pc:docMk/>
            <pc:sldMk cId="2636813369" sldId="413"/>
            <ac:spMk id="8" creationId="{6858AA12-4BF5-8CD4-3785-854A3C5B3873}"/>
          </ac:spMkLst>
        </pc:spChg>
        <pc:graphicFrameChg chg="mod">
          <ac:chgData name="Naomi Nagy" userId="d28b77a8-2194-4752-b029-fa6ae5fae48c" providerId="ADAL" clId="{B0548852-00A2-A340-92BF-6C319936E87F}" dt="2022-11-01T22:12:40.411" v="1001" actId="20577"/>
          <ac:graphicFrameMkLst>
            <pc:docMk/>
            <pc:sldMk cId="2636813369" sldId="413"/>
            <ac:graphicFrameMk id="6" creationId="{0E73C54D-D1D2-C96E-1AD6-8FF43B961FDD}"/>
          </ac:graphicFrameMkLst>
        </pc:graphicFrameChg>
      </pc:sldChg>
      <pc:sldChg chg="modNotesTx">
        <pc:chgData name="Naomi Nagy" userId="d28b77a8-2194-4752-b029-fa6ae5fae48c" providerId="ADAL" clId="{B0548852-00A2-A340-92BF-6C319936E87F}" dt="2022-11-01T22:13:26.158" v="1144" actId="20577"/>
        <pc:sldMkLst>
          <pc:docMk/>
          <pc:sldMk cId="1863310600" sldId="41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naomi\Documents\RESEARCH\HLVC%20++\RUSSIAN\(R)\RUS%20(r)%20from%20Juli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naomi\Documents\RESEARCH\HLVC%20++\RUSSIAN\(R)\RUS%20(r)%20from%20Juli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naomi\Desktop\Final%20token%20dataset&amp;pivot.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2100" dirty="0">
                <a:solidFill>
                  <a:sysClr val="windowText" lastClr="000000"/>
                </a:solidFill>
                <a:latin typeface="Tw Cen MT" panose="020B0602020104020603" pitchFamily="34" charset="0"/>
              </a:rPr>
              <a:t>Ranges (= EFFECT SIZE) of the Coda EFFECT</a:t>
            </a:r>
          </a:p>
          <a:p>
            <a:pPr>
              <a:defRPr/>
            </a:pPr>
            <a:r>
              <a:rPr lang="en-US" sz="2100" dirty="0">
                <a:solidFill>
                  <a:sysClr val="windowText" lastClr="000000"/>
                </a:solidFill>
                <a:latin typeface="Tw Cen MT" panose="020B0602020104020603" pitchFamily="34" charset="0"/>
              </a:rPr>
              <a:t>across GENERAGTIONS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Sheet1!$B$1</c:f>
              <c:strCache>
                <c:ptCount val="1"/>
                <c:pt idx="0">
                  <c:v>Homeland</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22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Range</c:v>
                </c:pt>
              </c:strCache>
            </c:strRef>
          </c:cat>
          <c:val>
            <c:numRef>
              <c:f>Sheet1!$B$2</c:f>
              <c:numCache>
                <c:formatCode>General</c:formatCode>
                <c:ptCount val="1"/>
                <c:pt idx="0">
                  <c:v>17</c:v>
                </c:pt>
              </c:numCache>
            </c:numRef>
          </c:val>
          <c:extLst>
            <c:ext xmlns:c16="http://schemas.microsoft.com/office/drawing/2014/chart" uri="{C3380CC4-5D6E-409C-BE32-E72D297353CC}">
              <c16:uniqueId val="{00000000-B368-4E42-A5F4-B16C58AE251E}"/>
            </c:ext>
          </c:extLst>
        </c:ser>
        <c:ser>
          <c:idx val="1"/>
          <c:order val="1"/>
          <c:tx>
            <c:strRef>
              <c:f>Sheet1!$C$1</c:f>
              <c:strCache>
                <c:ptCount val="1"/>
                <c:pt idx="0">
                  <c:v>Generation 1</c:v>
                </c:pt>
              </c:strCache>
            </c:strRef>
          </c:tx>
          <c:spPr>
            <a:solidFill>
              <a:schemeClr val="accent3"/>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2200" b="0" i="0" u="none" strike="noStrike" kern="1200" baseline="0">
                    <a:solidFill>
                      <a:sysClr val="windowText" lastClr="000000"/>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Range</c:v>
                </c:pt>
              </c:strCache>
            </c:strRef>
          </c:cat>
          <c:val>
            <c:numRef>
              <c:f>Sheet1!$C$2</c:f>
              <c:numCache>
                <c:formatCode>General</c:formatCode>
                <c:ptCount val="1"/>
                <c:pt idx="0">
                  <c:v>47</c:v>
                </c:pt>
              </c:numCache>
            </c:numRef>
          </c:val>
          <c:extLst>
            <c:ext xmlns:c16="http://schemas.microsoft.com/office/drawing/2014/chart" uri="{C3380CC4-5D6E-409C-BE32-E72D297353CC}">
              <c16:uniqueId val="{00000001-B368-4E42-A5F4-B16C58AE251E}"/>
            </c:ext>
          </c:extLst>
        </c:ser>
        <c:ser>
          <c:idx val="2"/>
          <c:order val="2"/>
          <c:tx>
            <c:strRef>
              <c:f>Sheet1!$D$1</c:f>
              <c:strCache>
                <c:ptCount val="1"/>
                <c:pt idx="0">
                  <c:v>Generation 2</c:v>
                </c:pt>
              </c:strCache>
            </c:strRef>
          </c:tx>
          <c:spPr>
            <a:solidFill>
              <a:schemeClr val="accent5"/>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2200" b="0" i="0" u="none" strike="noStrike" kern="1200" baseline="0">
                    <a:solidFill>
                      <a:sysClr val="windowText" lastClr="000000"/>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Range</c:v>
                </c:pt>
              </c:strCache>
            </c:strRef>
          </c:cat>
          <c:val>
            <c:numRef>
              <c:f>Sheet1!$D$2</c:f>
              <c:numCache>
                <c:formatCode>General</c:formatCode>
                <c:ptCount val="1"/>
                <c:pt idx="0">
                  <c:v>43</c:v>
                </c:pt>
              </c:numCache>
            </c:numRef>
          </c:val>
          <c:extLst>
            <c:ext xmlns:c16="http://schemas.microsoft.com/office/drawing/2014/chart" uri="{C3380CC4-5D6E-409C-BE32-E72D297353CC}">
              <c16:uniqueId val="{00000002-B368-4E42-A5F4-B16C58AE251E}"/>
            </c:ext>
          </c:extLst>
        </c:ser>
        <c:dLbls>
          <c:dLblPos val="outEnd"/>
          <c:showLegendKey val="0"/>
          <c:showVal val="1"/>
          <c:showCatName val="0"/>
          <c:showSerName val="0"/>
          <c:showPercent val="0"/>
          <c:showBubbleSize val="0"/>
        </c:dLbls>
        <c:gapWidth val="444"/>
        <c:overlap val="-90"/>
        <c:axId val="1170238111"/>
        <c:axId val="1170241855"/>
      </c:barChart>
      <c:catAx>
        <c:axId val="117023811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70241855"/>
        <c:crosses val="autoZero"/>
        <c:auto val="1"/>
        <c:lblAlgn val="ctr"/>
        <c:lblOffset val="100"/>
        <c:noMultiLvlLbl val="0"/>
      </c:catAx>
      <c:valAx>
        <c:axId val="11702418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mn-lt"/>
                <a:ea typeface="+mn-ea"/>
                <a:cs typeface="+mn-cs"/>
              </a:defRPr>
            </a:pPr>
            <a:endParaRPr lang="it-IT"/>
          </a:p>
        </c:txPr>
        <c:crossAx val="11702381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100" b="0" i="0" u="none" strike="noStrike" kern="1200" baseline="0">
              <a:solidFill>
                <a:sysClr val="windowText" lastClr="000000"/>
              </a:solidFill>
              <a:latin typeface="Tw Cen MT" panose="020B0602020104020603" pitchFamily="34" charset="0"/>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700" dirty="0">
                <a:solidFill>
                  <a:schemeClr val="tx1"/>
                </a:solidFill>
              </a:rPr>
              <a:t>% tap &amp; trill for Russian (r)</a:t>
            </a:r>
          </a:p>
          <a:p>
            <a:pPr>
              <a:defRPr>
                <a:solidFill>
                  <a:schemeClr val="tx1"/>
                </a:solidFill>
              </a:defRPr>
            </a:pPr>
            <a:r>
              <a:rPr lang="en-US" sz="1700" dirty="0">
                <a:solidFill>
                  <a:schemeClr val="tx1"/>
                </a:solidFill>
              </a:rPr>
              <a:t>n = 1,709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it-IT"/>
        </a:p>
      </c:txPr>
    </c:title>
    <c:autoTitleDeleted val="0"/>
    <c:plotArea>
      <c:layout/>
      <c:barChart>
        <c:barDir val="col"/>
        <c:grouping val="clustered"/>
        <c:varyColors val="0"/>
        <c:ser>
          <c:idx val="0"/>
          <c:order val="0"/>
          <c:tx>
            <c:strRef>
              <c:f>sample!$D$55</c:f>
              <c:strCache>
                <c:ptCount val="1"/>
                <c:pt idx="0">
                  <c:v>% tap &amp; trill</c:v>
                </c:pt>
              </c:strCache>
            </c:strRef>
          </c:tx>
          <c:spPr>
            <a:solidFill>
              <a:srgbClr val="0070C0"/>
            </a:solidFill>
            <a:ln>
              <a:noFill/>
            </a:ln>
            <a:effectLst/>
          </c:spPr>
          <c:invertIfNegative val="0"/>
          <c:cat>
            <c:strRef>
              <c:f>sample!$A$56:$A$59</c:f>
              <c:strCache>
                <c:ptCount val="4"/>
                <c:pt idx="0">
                  <c:v>Homeland</c:v>
                </c:pt>
                <c:pt idx="1">
                  <c:v>Gen1</c:v>
                </c:pt>
                <c:pt idx="2">
                  <c:v>Gen2</c:v>
                </c:pt>
                <c:pt idx="3">
                  <c:v>Gen3</c:v>
                </c:pt>
              </c:strCache>
            </c:strRef>
          </c:cat>
          <c:val>
            <c:numRef>
              <c:f>sample!$D$56:$D$59</c:f>
              <c:numCache>
                <c:formatCode>0%</c:formatCode>
                <c:ptCount val="4"/>
                <c:pt idx="0">
                  <c:v>0.94499999999999995</c:v>
                </c:pt>
                <c:pt idx="1">
                  <c:v>0.89900000000000002</c:v>
                </c:pt>
                <c:pt idx="2">
                  <c:v>0.83299999999999996</c:v>
                </c:pt>
                <c:pt idx="3">
                  <c:v>0.79600000000000004</c:v>
                </c:pt>
              </c:numCache>
            </c:numRef>
          </c:val>
          <c:extLst>
            <c:ext xmlns:c16="http://schemas.microsoft.com/office/drawing/2014/chart" uri="{C3380CC4-5D6E-409C-BE32-E72D297353CC}">
              <c16:uniqueId val="{00000000-C967-4F7E-A44C-05FE1EAAD694}"/>
            </c:ext>
          </c:extLst>
        </c:ser>
        <c:dLbls>
          <c:showLegendKey val="0"/>
          <c:showVal val="0"/>
          <c:showCatName val="0"/>
          <c:showSerName val="0"/>
          <c:showPercent val="0"/>
          <c:showBubbleSize val="0"/>
        </c:dLbls>
        <c:gapWidth val="219"/>
        <c:overlap val="-27"/>
        <c:axId val="1540342928"/>
        <c:axId val="1539564336"/>
      </c:barChart>
      <c:catAx>
        <c:axId val="154034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crossAx val="1539564336"/>
        <c:crosses val="autoZero"/>
        <c:auto val="1"/>
        <c:lblAlgn val="ctr"/>
        <c:lblOffset val="100"/>
        <c:noMultiLvlLbl val="0"/>
      </c:catAx>
      <c:valAx>
        <c:axId val="1539564336"/>
        <c:scaling>
          <c:orientation val="minMax"/>
          <c:min val="0.6"/>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crossAx val="154034292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en-US" sz="1700" dirty="0">
                <a:solidFill>
                  <a:schemeClr val="tx1"/>
                </a:solidFill>
              </a:rPr>
              <a:t>% trill for </a:t>
            </a:r>
            <a:r>
              <a:rPr lang="en-US" sz="1700" dirty="0" err="1">
                <a:solidFill>
                  <a:schemeClr val="tx1"/>
                </a:solidFill>
              </a:rPr>
              <a:t>Ukrainain</a:t>
            </a:r>
            <a:r>
              <a:rPr lang="en-US" sz="1700" dirty="0">
                <a:solidFill>
                  <a:schemeClr val="tx1"/>
                </a:solidFill>
              </a:rPr>
              <a:t> (r)</a:t>
            </a:r>
          </a:p>
          <a:p>
            <a:pPr>
              <a:defRPr sz="1700">
                <a:solidFill>
                  <a:schemeClr val="tx1"/>
                </a:solidFill>
              </a:defRPr>
            </a:pPr>
            <a:r>
              <a:rPr lang="en-US" sz="1700" dirty="0">
                <a:solidFill>
                  <a:schemeClr val="tx1"/>
                </a:solidFill>
              </a:rPr>
              <a:t>n = 382</a:t>
            </a: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it-IT"/>
        </a:p>
      </c:txPr>
    </c:title>
    <c:autoTitleDeleted val="0"/>
    <c:plotArea>
      <c:layout/>
      <c:barChart>
        <c:barDir val="col"/>
        <c:grouping val="clustered"/>
        <c:varyColors val="0"/>
        <c:ser>
          <c:idx val="0"/>
          <c:order val="0"/>
          <c:tx>
            <c:strRef>
              <c:f>sample!$D$64</c:f>
              <c:strCache>
                <c:ptCount val="1"/>
                <c:pt idx="0">
                  <c:v>% trill</c:v>
                </c:pt>
              </c:strCache>
            </c:strRef>
          </c:tx>
          <c:spPr>
            <a:solidFill>
              <a:srgbClr val="FF9300"/>
            </a:solidFill>
            <a:ln>
              <a:noFill/>
            </a:ln>
            <a:effectLst/>
          </c:spPr>
          <c:invertIfNegative val="0"/>
          <c:cat>
            <c:strRef>
              <c:f>sample!$A$65:$A$68</c:f>
              <c:strCache>
                <c:ptCount val="4"/>
                <c:pt idx="0">
                  <c:v>Homeland</c:v>
                </c:pt>
                <c:pt idx="1">
                  <c:v>Gen1</c:v>
                </c:pt>
                <c:pt idx="2">
                  <c:v>Gen2</c:v>
                </c:pt>
                <c:pt idx="3">
                  <c:v>Gen3</c:v>
                </c:pt>
              </c:strCache>
            </c:strRef>
          </c:cat>
          <c:val>
            <c:numRef>
              <c:f>sample!$D$65:$D$68</c:f>
              <c:numCache>
                <c:formatCode>0%</c:formatCode>
                <c:ptCount val="4"/>
                <c:pt idx="0">
                  <c:v>0.98</c:v>
                </c:pt>
                <c:pt idx="1">
                  <c:v>0.94699999999999995</c:v>
                </c:pt>
                <c:pt idx="2">
                  <c:v>0.92700000000000005</c:v>
                </c:pt>
                <c:pt idx="3">
                  <c:v>0.92500000000000004</c:v>
                </c:pt>
              </c:numCache>
            </c:numRef>
          </c:val>
          <c:extLst>
            <c:ext xmlns:c16="http://schemas.microsoft.com/office/drawing/2014/chart" uri="{C3380CC4-5D6E-409C-BE32-E72D297353CC}">
              <c16:uniqueId val="{00000000-DC5A-4506-9CF8-4DD7455162D3}"/>
            </c:ext>
          </c:extLst>
        </c:ser>
        <c:dLbls>
          <c:showLegendKey val="0"/>
          <c:showVal val="0"/>
          <c:showCatName val="0"/>
          <c:showSerName val="0"/>
          <c:showPercent val="0"/>
          <c:showBubbleSize val="0"/>
        </c:dLbls>
        <c:gapWidth val="219"/>
        <c:overlap val="-27"/>
        <c:axId val="1540342928"/>
        <c:axId val="1539564336"/>
      </c:barChart>
      <c:catAx>
        <c:axId val="154034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crossAx val="1539564336"/>
        <c:crosses val="autoZero"/>
        <c:auto val="1"/>
        <c:lblAlgn val="ctr"/>
        <c:lblOffset val="100"/>
        <c:noMultiLvlLbl val="0"/>
      </c:catAx>
      <c:valAx>
        <c:axId val="1539564336"/>
        <c:scaling>
          <c:orientation val="minMax"/>
          <c:min val="0.6"/>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crossAx val="154034292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en-US" sz="1700" dirty="0">
                <a:solidFill>
                  <a:schemeClr val="tx1"/>
                </a:solidFill>
              </a:rPr>
              <a:t>% trill for Tagalog (r) </a:t>
            </a:r>
          </a:p>
          <a:p>
            <a:pPr>
              <a:defRPr sz="1700">
                <a:solidFill>
                  <a:schemeClr val="tx1"/>
                </a:solidFill>
              </a:defRPr>
            </a:pPr>
            <a:r>
              <a:rPr lang="en-US" sz="1700" dirty="0">
                <a:solidFill>
                  <a:schemeClr val="tx1"/>
                </a:solidFill>
              </a:rPr>
              <a:t>n = 2,911</a:t>
            </a: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it-IT"/>
        </a:p>
      </c:txPr>
    </c:title>
    <c:autoTitleDeleted val="0"/>
    <c:plotArea>
      <c:layout/>
      <c:barChart>
        <c:barDir val="col"/>
        <c:grouping val="clustered"/>
        <c:varyColors val="0"/>
        <c:ser>
          <c:idx val="0"/>
          <c:order val="0"/>
          <c:tx>
            <c:strRef>
              <c:f>Sheet1!$B$9</c:f>
              <c:strCache>
                <c:ptCount val="1"/>
                <c:pt idx="0">
                  <c:v>% Trill</c:v>
                </c:pt>
              </c:strCache>
            </c:strRef>
          </c:tx>
          <c:spPr>
            <a:solidFill>
              <a:schemeClr val="accent5">
                <a:lumMod val="75000"/>
              </a:schemeClr>
            </a:solidFill>
            <a:ln>
              <a:noFill/>
            </a:ln>
            <a:effectLst/>
          </c:spPr>
          <c:invertIfNegative val="0"/>
          <c:cat>
            <c:strRef>
              <c:f>Sheet1!$A$10:$A$12</c:f>
              <c:strCache>
                <c:ptCount val="3"/>
                <c:pt idx="0">
                  <c:v>HOM</c:v>
                </c:pt>
                <c:pt idx="1">
                  <c:v>Gen1</c:v>
                </c:pt>
                <c:pt idx="2">
                  <c:v>Gen2</c:v>
                </c:pt>
              </c:strCache>
            </c:strRef>
          </c:cat>
          <c:val>
            <c:numRef>
              <c:f>Sheet1!$B$10:$B$12</c:f>
              <c:numCache>
                <c:formatCode>General</c:formatCode>
                <c:ptCount val="3"/>
                <c:pt idx="0">
                  <c:v>63</c:v>
                </c:pt>
                <c:pt idx="1">
                  <c:v>90</c:v>
                </c:pt>
                <c:pt idx="2">
                  <c:v>33</c:v>
                </c:pt>
              </c:numCache>
            </c:numRef>
          </c:val>
          <c:extLst>
            <c:ext xmlns:c16="http://schemas.microsoft.com/office/drawing/2014/chart" uri="{C3380CC4-5D6E-409C-BE32-E72D297353CC}">
              <c16:uniqueId val="{00000000-C1DC-4508-BFB7-8F1F1B778C04}"/>
            </c:ext>
          </c:extLst>
        </c:ser>
        <c:dLbls>
          <c:showLegendKey val="0"/>
          <c:showVal val="0"/>
          <c:showCatName val="0"/>
          <c:showSerName val="0"/>
          <c:showPercent val="0"/>
          <c:showBubbleSize val="0"/>
        </c:dLbls>
        <c:gapWidth val="219"/>
        <c:overlap val="-27"/>
        <c:axId val="2139359152"/>
        <c:axId val="2139355888"/>
      </c:barChart>
      <c:catAx>
        <c:axId val="213935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crossAx val="2139355888"/>
        <c:crosses val="autoZero"/>
        <c:auto val="1"/>
        <c:lblAlgn val="ctr"/>
        <c:lblOffset val="100"/>
        <c:noMultiLvlLbl val="0"/>
      </c:catAx>
      <c:valAx>
        <c:axId val="213935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crossAx val="2139359152"/>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000"/>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en-US" sz="1700" dirty="0">
                <a:solidFill>
                  <a:schemeClr val="tx1"/>
                </a:solidFill>
              </a:rPr>
              <a:t>% tap</a:t>
            </a:r>
            <a:r>
              <a:rPr lang="en-US" sz="1700" baseline="0" dirty="0">
                <a:solidFill>
                  <a:schemeClr val="tx1"/>
                </a:solidFill>
              </a:rPr>
              <a:t> &amp; trill</a:t>
            </a:r>
            <a:r>
              <a:rPr lang="en-US" sz="1700" dirty="0">
                <a:solidFill>
                  <a:schemeClr val="tx1"/>
                </a:solidFill>
              </a:rPr>
              <a:t> for Italian (r) </a:t>
            </a:r>
          </a:p>
          <a:p>
            <a:pPr>
              <a:defRPr sz="1700">
                <a:solidFill>
                  <a:schemeClr val="tx1"/>
                </a:solidFill>
              </a:defRPr>
            </a:pPr>
            <a:r>
              <a:rPr lang="en-US" sz="1700" dirty="0">
                <a:solidFill>
                  <a:schemeClr val="tx1"/>
                </a:solidFill>
              </a:rPr>
              <a:t>n = 1,547</a:t>
            </a: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it-IT"/>
        </a:p>
      </c:txPr>
    </c:title>
    <c:autoTitleDeleted val="0"/>
    <c:plotArea>
      <c:layout/>
      <c:barChart>
        <c:barDir val="col"/>
        <c:grouping val="clustered"/>
        <c:varyColors val="0"/>
        <c:ser>
          <c:idx val="0"/>
          <c:order val="0"/>
          <c:tx>
            <c:strRef>
              <c:f>'pivot tables'!$B$16</c:f>
              <c:strCache>
                <c:ptCount val="1"/>
                <c:pt idx="0">
                  <c:v>% trill&amp;tap for Italian (r) (n=1,547)</c:v>
                </c:pt>
              </c:strCache>
            </c:strRef>
          </c:tx>
          <c:spPr>
            <a:solidFill>
              <a:srgbClr val="00B050"/>
            </a:solidFill>
            <a:ln>
              <a:noFill/>
            </a:ln>
            <a:effectLst/>
          </c:spPr>
          <c:invertIfNegative val="0"/>
          <c:cat>
            <c:strRef>
              <c:f>'pivot tables'!$A$17:$A$19</c:f>
              <c:strCache>
                <c:ptCount val="3"/>
                <c:pt idx="0">
                  <c:v>HOM</c:v>
                </c:pt>
                <c:pt idx="1">
                  <c:v>Gen1</c:v>
                </c:pt>
                <c:pt idx="2">
                  <c:v>Gen2</c:v>
                </c:pt>
              </c:strCache>
            </c:strRef>
          </c:cat>
          <c:val>
            <c:numRef>
              <c:f>'pivot tables'!$B$17:$B$19</c:f>
              <c:numCache>
                <c:formatCode>0%</c:formatCode>
                <c:ptCount val="3"/>
                <c:pt idx="0">
                  <c:v>0.69</c:v>
                </c:pt>
                <c:pt idx="1">
                  <c:v>0.75</c:v>
                </c:pt>
                <c:pt idx="2">
                  <c:v>0.72</c:v>
                </c:pt>
              </c:numCache>
            </c:numRef>
          </c:val>
          <c:extLst>
            <c:ext xmlns:c16="http://schemas.microsoft.com/office/drawing/2014/chart" uri="{C3380CC4-5D6E-409C-BE32-E72D297353CC}">
              <c16:uniqueId val="{00000000-05AE-4A8A-9091-113428AD1E04}"/>
            </c:ext>
          </c:extLst>
        </c:ser>
        <c:dLbls>
          <c:showLegendKey val="0"/>
          <c:showVal val="0"/>
          <c:showCatName val="0"/>
          <c:showSerName val="0"/>
          <c:showPercent val="0"/>
          <c:showBubbleSize val="0"/>
        </c:dLbls>
        <c:gapWidth val="219"/>
        <c:overlap val="-27"/>
        <c:axId val="2139882464"/>
        <c:axId val="529695296"/>
      </c:barChart>
      <c:catAx>
        <c:axId val="213988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crossAx val="529695296"/>
        <c:crosses val="autoZero"/>
        <c:auto val="1"/>
        <c:lblAlgn val="ctr"/>
        <c:lblOffset val="100"/>
        <c:noMultiLvlLbl val="0"/>
      </c:catAx>
      <c:valAx>
        <c:axId val="5296952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crossAx val="213988246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6C54D-B2EF-4089-A69A-D8DC4D26EFB4}" type="datetimeFigureOut">
              <a:rPr lang="it-IT" smtClean="0"/>
              <a:t>03/11/2022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ACE34-7E51-4372-A59F-AD0AAAD0F55D}" type="slidenum">
              <a:rPr lang="it-IT" smtClean="0"/>
              <a:t>‹#›</a:t>
            </a:fld>
            <a:endParaRPr lang="it-IT"/>
          </a:p>
        </p:txBody>
      </p:sp>
    </p:spTree>
    <p:extLst>
      <p:ext uri="{BB962C8B-B14F-4D97-AF65-F5344CB8AC3E}">
        <p14:creationId xmlns:p14="http://schemas.microsoft.com/office/powerpoint/2010/main" val="136563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Work Angela conducted under my supervision while visiting UofT last year. WE had great fun investigating TITLE.</a:t>
            </a:r>
          </a:p>
          <a:p>
            <a:r>
              <a:rPr lang="en-CA" dirty="0"/>
              <a:t>A was surprised by how much the heritage speakers maintained HOM patterns, </a:t>
            </a:r>
          </a:p>
          <a:p>
            <a:r>
              <a:rPr lang="en-CA" dirty="0"/>
              <a:t>and I was surprised  to learn that HOM ITA  includes a very “English-sounding rhotic.</a:t>
            </a:r>
          </a:p>
        </p:txBody>
      </p:sp>
      <p:sp>
        <p:nvSpPr>
          <p:cNvPr id="4" name="Slide Number Placeholder 3"/>
          <p:cNvSpPr>
            <a:spLocks noGrp="1"/>
          </p:cNvSpPr>
          <p:nvPr>
            <p:ph type="sldNum" sz="quarter" idx="5"/>
          </p:nvPr>
        </p:nvSpPr>
        <p:spPr/>
        <p:txBody>
          <a:bodyPr/>
          <a:lstStyle/>
          <a:p>
            <a:fld id="{A87ACE34-7E51-4372-A59F-AD0AAAD0F55D}" type="slidenum">
              <a:rPr lang="it-IT" smtClean="0"/>
              <a:t>1</a:t>
            </a:fld>
            <a:endParaRPr lang="it-IT"/>
          </a:p>
        </p:txBody>
      </p:sp>
    </p:spTree>
    <p:extLst>
      <p:ext uri="{BB962C8B-B14F-4D97-AF65-F5344CB8AC3E}">
        <p14:creationId xmlns:p14="http://schemas.microsoft.com/office/powerpoint/2010/main" val="156636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makes  the variable R a great place to test common assumptions about HL behaviour by comparing the behaviour of a language when it is a minority variety vs. when it is the majority lg of a country, to better understand what processes may apply in the minority context.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Why </a:t>
            </a:r>
            <a:r>
              <a:rPr lang="en-CA" sz="1200" dirty="0" err="1">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rhotics</a:t>
            </a:r>
            <a:r>
              <a:rPr lang="en-CA" sz="12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CA" sz="12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sym typeface="Wingdings" panose="05000000000000000000" pitchFamily="2" charset="2"/>
              </a:rPr>
              <a:t> articulatory complexity and flexibility make them prone to variation and change</a:t>
            </a:r>
            <a:r>
              <a:rPr lang="it-IT"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050" dirty="0">
                <a:effectLst/>
                <a:latin typeface="Times New Roman" panose="02020603050405020304" pitchFamily="18" charset="0"/>
                <a:ea typeface="Calibri" panose="020F0502020204030204" pitchFamily="34" charset="0"/>
                <a:cs typeface="Times New Roman" panose="02020603050405020304" pitchFamily="18" charset="0"/>
              </a:rPr>
              <a:t>(van Hout e Van de Velde, 2001; </a:t>
            </a:r>
            <a:r>
              <a:rPr lang="it-IT" sz="1050" dirty="0" err="1">
                <a:effectLst/>
                <a:latin typeface="Times New Roman" panose="02020603050405020304" pitchFamily="18" charset="0"/>
                <a:ea typeface="Calibri" panose="020F0502020204030204" pitchFamily="34" charset="0"/>
                <a:cs typeface="Times New Roman" panose="02020603050405020304" pitchFamily="18" charset="0"/>
              </a:rPr>
              <a:t>Scobbie</a:t>
            </a:r>
            <a:r>
              <a:rPr lang="it-IT" sz="1050" dirty="0">
                <a:effectLst/>
                <a:latin typeface="Times New Roman" panose="02020603050405020304" pitchFamily="18" charset="0"/>
                <a:ea typeface="Calibri" panose="020F0502020204030204" pitchFamily="34" charset="0"/>
                <a:cs typeface="Times New Roman" panose="02020603050405020304" pitchFamily="18" charset="0"/>
              </a:rPr>
              <a:t>, 2006)</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Also</a:t>
            </a:r>
            <a:r>
              <a:rPr lang="it-IT"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as</a:t>
            </a:r>
            <a:r>
              <a:rPr lang="it-IT"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I </a:t>
            </a:r>
            <a:r>
              <a:rPr lang="it-IT"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showed</a:t>
            </a:r>
            <a:r>
              <a:rPr lang="it-IT"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yesterday</a:t>
            </a:r>
            <a:r>
              <a:rPr lang="it-IT"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we</a:t>
            </a:r>
            <a:r>
              <a:rPr lang="it-IT"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can study in </a:t>
            </a:r>
            <a:r>
              <a:rPr lang="it-IT"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lots</a:t>
            </a:r>
            <a:r>
              <a:rPr lang="it-IT"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of lgs </a:t>
            </a:r>
            <a:r>
              <a:rPr lang="it-IT"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whose</a:t>
            </a:r>
            <a:r>
              <a:rPr lang="it-IT"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«r» </a:t>
            </a:r>
            <a:r>
              <a:rPr lang="it-IT"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differs</a:t>
            </a:r>
            <a:r>
              <a:rPr lang="it-IT"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from </a:t>
            </a:r>
            <a:r>
              <a:rPr lang="it-IT" sz="1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that</a:t>
            </a:r>
            <a:r>
              <a:rPr lang="it-IT"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in English. </a:t>
            </a:r>
            <a:endParaRPr lang="it-IT" sz="12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A87ACE34-7E51-4372-A59F-AD0AAAD0F55D}" type="slidenum">
              <a:rPr lang="it-IT" smtClean="0"/>
              <a:t>2</a:t>
            </a:fld>
            <a:endParaRPr lang="it-IT"/>
          </a:p>
        </p:txBody>
      </p:sp>
    </p:spTree>
    <p:extLst>
      <p:ext uri="{BB962C8B-B14F-4D97-AF65-F5344CB8AC3E}">
        <p14:creationId xmlns:p14="http://schemas.microsoft.com/office/powerpoint/2010/main" val="400863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In the </a:t>
            </a:r>
            <a:r>
              <a:rPr lang="it-IT" dirty="0" err="1"/>
              <a:t>Italian</a:t>
            </a:r>
            <a:r>
              <a:rPr lang="it-IT" dirty="0"/>
              <a:t> </a:t>
            </a:r>
            <a:r>
              <a:rPr lang="it-IT" dirty="0" err="1"/>
              <a:t>repertoire</a:t>
            </a:r>
            <a:r>
              <a:rPr lang="it-IT" dirty="0"/>
              <a:t> of </a:t>
            </a:r>
            <a:r>
              <a:rPr lang="it-IT" dirty="0" err="1"/>
              <a:t>both</a:t>
            </a:r>
            <a:r>
              <a:rPr lang="it-IT" dirty="0"/>
              <a:t> </a:t>
            </a:r>
            <a:r>
              <a:rPr lang="it-IT" dirty="0" err="1"/>
              <a:t>Homeland</a:t>
            </a:r>
            <a:r>
              <a:rPr lang="it-IT" dirty="0"/>
              <a:t> and Heritage speakers, </a:t>
            </a:r>
            <a:r>
              <a:rPr lang="it-IT" dirty="0" err="1"/>
              <a:t>we</a:t>
            </a:r>
            <a:r>
              <a:rPr lang="it-IT" dirty="0"/>
              <a:t> </a:t>
            </a:r>
            <a:r>
              <a:rPr lang="it-IT" dirty="0" err="1"/>
              <a:t>find</a:t>
            </a:r>
            <a:r>
              <a:rPr lang="it-IT" dirty="0"/>
              <a:t> </a:t>
            </a:r>
            <a:r>
              <a:rPr lang="it-IT" dirty="0" err="1"/>
              <a:t>two</a:t>
            </a:r>
            <a:r>
              <a:rPr lang="it-IT" dirty="0"/>
              <a:t> standard </a:t>
            </a:r>
            <a:r>
              <a:rPr lang="it-IT" dirty="0" err="1"/>
              <a:t>rhotics</a:t>
            </a:r>
            <a:r>
              <a:rPr lang="it-IT" dirty="0"/>
              <a:t> – </a:t>
            </a:r>
            <a:r>
              <a:rPr lang="it-IT" dirty="0" err="1"/>
              <a:t>taps&amp;trills</a:t>
            </a:r>
            <a:r>
              <a:rPr lang="it-IT" dirty="0"/>
              <a:t> - and, </a:t>
            </a:r>
            <a:r>
              <a:rPr lang="it-IT" dirty="0" err="1"/>
              <a:t>among</a:t>
            </a:r>
            <a:r>
              <a:rPr lang="it-IT" dirty="0"/>
              <a:t> non-standard </a:t>
            </a:r>
            <a:r>
              <a:rPr lang="it-IT" dirty="0" err="1"/>
              <a:t>rhotics</a:t>
            </a:r>
            <a:r>
              <a:rPr lang="it-IT" dirty="0"/>
              <a:t>, </a:t>
            </a:r>
            <a:r>
              <a:rPr lang="it-IT" dirty="0" err="1"/>
              <a:t>fric</a:t>
            </a:r>
            <a:r>
              <a:rPr lang="it-IT" dirty="0"/>
              <a:t> and </a:t>
            </a:r>
            <a:r>
              <a:rPr lang="it-IT" dirty="0" err="1"/>
              <a:t>approx</a:t>
            </a:r>
            <a:r>
              <a:rPr lang="it-IT" dirty="0"/>
              <a:t> </a:t>
            </a:r>
            <a:r>
              <a:rPr lang="it-IT" dirty="0" err="1"/>
              <a:t>variants</a:t>
            </a:r>
            <a:r>
              <a:rPr lang="it-IT"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There</a:t>
            </a:r>
            <a:r>
              <a:rPr lang="it-IT" dirty="0"/>
              <a:t> are </a:t>
            </a:r>
            <a:r>
              <a:rPr lang="it-IT" dirty="0" err="1"/>
              <a:t>claims</a:t>
            </a:r>
            <a:r>
              <a:rPr lang="it-IT" dirty="0"/>
              <a:t> in literature </a:t>
            </a:r>
            <a:r>
              <a:rPr lang="it-IT" dirty="0" err="1"/>
              <a:t>suggesting</a:t>
            </a:r>
            <a:r>
              <a:rPr lang="it-IT" dirty="0"/>
              <a:t> </a:t>
            </a:r>
            <a:r>
              <a:rPr lang="it-IT" dirty="0" err="1"/>
              <a:t>approximants</a:t>
            </a:r>
            <a:r>
              <a:rPr lang="it-IT" dirty="0"/>
              <a:t> are the endpoint of a pattern of </a:t>
            </a:r>
            <a:r>
              <a:rPr lang="it-IT" dirty="0" err="1"/>
              <a:t>rhotic</a:t>
            </a:r>
            <a:r>
              <a:rPr lang="it-IT" dirty="0"/>
              <a:t> </a:t>
            </a:r>
            <a:r>
              <a:rPr lang="it-IT" dirty="0" err="1"/>
              <a:t>lenition</a:t>
            </a:r>
            <a:r>
              <a:rPr lang="it-IT" dirty="0"/>
              <a:t>. </a:t>
            </a:r>
            <a:r>
              <a:rPr lang="it-IT" dirty="0" err="1"/>
              <a:t>Hence</a:t>
            </a:r>
            <a:r>
              <a:rPr lang="it-IT" dirty="0"/>
              <a:t>, </a:t>
            </a:r>
            <a:r>
              <a:rPr lang="it-IT" dirty="0" err="1"/>
              <a:t>their</a:t>
            </a:r>
            <a:r>
              <a:rPr lang="it-IT" dirty="0"/>
              <a:t> </a:t>
            </a:r>
            <a:r>
              <a:rPr lang="it-IT" dirty="0" err="1"/>
              <a:t>presence</a:t>
            </a:r>
            <a:r>
              <a:rPr lang="it-IT" dirty="0"/>
              <a:t> in </a:t>
            </a:r>
            <a:r>
              <a:rPr lang="it-IT" dirty="0" err="1"/>
              <a:t>both</a:t>
            </a:r>
            <a:r>
              <a:rPr lang="it-IT" dirty="0"/>
              <a:t> </a:t>
            </a:r>
            <a:r>
              <a:rPr lang="it-IT" dirty="0" err="1"/>
              <a:t>Homeland</a:t>
            </a:r>
            <a:r>
              <a:rPr lang="it-IT" dirty="0"/>
              <a:t> and Heritage communities </a:t>
            </a:r>
            <a:r>
              <a:rPr lang="it-IT" dirty="0" err="1"/>
              <a:t>may</a:t>
            </a:r>
            <a:r>
              <a:rPr lang="it-IT" dirty="0"/>
              <a:t> </a:t>
            </a:r>
            <a:r>
              <a:rPr lang="it-IT" dirty="0" err="1"/>
              <a:t>suggest</a:t>
            </a:r>
            <a:r>
              <a:rPr lang="it-IT" dirty="0"/>
              <a:t> an </a:t>
            </a:r>
            <a:r>
              <a:rPr lang="it-IT" dirty="0" err="1"/>
              <a:t>ongoing</a:t>
            </a:r>
            <a:r>
              <a:rPr lang="it-IT" dirty="0"/>
              <a:t> pattern of </a:t>
            </a:r>
            <a:r>
              <a:rPr lang="it-IT" dirty="0" err="1"/>
              <a:t>lenition</a:t>
            </a:r>
            <a:r>
              <a:rPr lang="it-IT" dirty="0"/>
              <a:t>. </a:t>
            </a:r>
            <a:br>
              <a:rPr lang="it-IT" dirty="0"/>
            </a:br>
            <a:r>
              <a:rPr lang="it-IT" dirty="0"/>
              <a:t>On the </a:t>
            </a:r>
            <a:r>
              <a:rPr lang="it-IT" dirty="0" err="1"/>
              <a:t>other</a:t>
            </a:r>
            <a:r>
              <a:rPr lang="it-IT" dirty="0"/>
              <a:t> hand, the Heritage community </a:t>
            </a:r>
            <a:r>
              <a:rPr lang="it-IT" dirty="0" err="1"/>
              <a:t>has</a:t>
            </a:r>
            <a:r>
              <a:rPr lang="it-IT" dirty="0"/>
              <a:t> contact with the </a:t>
            </a:r>
            <a:r>
              <a:rPr lang="it-IT" dirty="0" err="1"/>
              <a:t>majority</a:t>
            </a:r>
            <a:r>
              <a:rPr lang="it-IT" dirty="0"/>
              <a:t> </a:t>
            </a:r>
            <a:r>
              <a:rPr lang="it-IT" dirty="0" err="1"/>
              <a:t>language</a:t>
            </a:r>
            <a:r>
              <a:rPr lang="it-IT" dirty="0"/>
              <a:t> of Toronto, Canadian English, </a:t>
            </a:r>
            <a:r>
              <a:rPr lang="it-IT" dirty="0" err="1"/>
              <a:t>whose</a:t>
            </a:r>
            <a:r>
              <a:rPr lang="it-IT" dirty="0"/>
              <a:t> </a:t>
            </a:r>
            <a:r>
              <a:rPr lang="it-IT" dirty="0" err="1"/>
              <a:t>only</a:t>
            </a:r>
            <a:r>
              <a:rPr lang="it-IT" dirty="0"/>
              <a:t> </a:t>
            </a:r>
            <a:r>
              <a:rPr lang="it-IT" dirty="0" err="1"/>
              <a:t>rhotic</a:t>
            </a:r>
            <a:r>
              <a:rPr lang="it-IT" dirty="0"/>
              <a:t> </a:t>
            </a:r>
            <a:r>
              <a:rPr lang="it-IT" dirty="0" err="1"/>
              <a:t>is</a:t>
            </a:r>
            <a:r>
              <a:rPr lang="it-IT" dirty="0"/>
              <a:t> the </a:t>
            </a:r>
            <a:r>
              <a:rPr lang="it-IT" dirty="0" err="1"/>
              <a:t>approximant</a:t>
            </a:r>
            <a:r>
              <a:rPr lang="it-IT" dirty="0"/>
              <a:t>. </a:t>
            </a:r>
            <a:r>
              <a:rPr lang="it-IT" dirty="0" err="1"/>
              <a:t>Therefore</a:t>
            </a:r>
            <a:r>
              <a:rPr lang="it-IT" dirty="0"/>
              <a:t>, </a:t>
            </a:r>
            <a:r>
              <a:rPr lang="it-IT" dirty="0" err="1"/>
              <a:t>it</a:t>
            </a:r>
            <a:r>
              <a:rPr lang="it-IT" dirty="0"/>
              <a:t> </a:t>
            </a:r>
            <a:r>
              <a:rPr lang="it-IT" dirty="0" err="1"/>
              <a:t>is</a:t>
            </a:r>
            <a:r>
              <a:rPr lang="it-IT" dirty="0"/>
              <a:t> </a:t>
            </a:r>
            <a:r>
              <a:rPr lang="it-IT" dirty="0" err="1"/>
              <a:t>also</a:t>
            </a:r>
            <a:r>
              <a:rPr lang="it-IT" dirty="0"/>
              <a:t> </a:t>
            </a:r>
            <a:r>
              <a:rPr lang="it-IT" dirty="0" err="1"/>
              <a:t>possible</a:t>
            </a:r>
            <a:r>
              <a:rPr lang="it-IT" dirty="0"/>
              <a:t> </a:t>
            </a:r>
            <a:r>
              <a:rPr lang="it-IT" dirty="0" err="1"/>
              <a:t>that</a:t>
            </a:r>
            <a:r>
              <a:rPr lang="it-IT" dirty="0"/>
              <a:t> the </a:t>
            </a:r>
            <a:r>
              <a:rPr lang="it-IT" dirty="0" err="1"/>
              <a:t>influence</a:t>
            </a:r>
            <a:r>
              <a:rPr lang="it-IT" dirty="0"/>
              <a:t> of Canadian English </a:t>
            </a:r>
            <a:r>
              <a:rPr lang="it-IT" dirty="0" err="1"/>
              <a:t>has</a:t>
            </a:r>
            <a:r>
              <a:rPr lang="it-IT" dirty="0"/>
              <a:t> led to a contact-</a:t>
            </a:r>
            <a:r>
              <a:rPr lang="it-IT" dirty="0" err="1"/>
              <a:t>induced</a:t>
            </a:r>
            <a:r>
              <a:rPr lang="it-IT" dirty="0"/>
              <a:t> </a:t>
            </a:r>
            <a:r>
              <a:rPr lang="it-IT" dirty="0" err="1"/>
              <a:t>change</a:t>
            </a:r>
            <a:r>
              <a:rPr lang="it-IT" dirty="0"/>
              <a:t>: an </a:t>
            </a:r>
            <a:r>
              <a:rPr lang="it-IT" dirty="0" err="1"/>
              <a:t>increase</a:t>
            </a:r>
            <a:r>
              <a:rPr lang="it-IT" dirty="0"/>
              <a:t> of </a:t>
            </a:r>
            <a:r>
              <a:rPr lang="it-IT" dirty="0" err="1"/>
              <a:t>approximant</a:t>
            </a:r>
            <a:r>
              <a:rPr lang="it-IT" dirty="0"/>
              <a:t> </a:t>
            </a:r>
            <a:r>
              <a:rPr lang="it-IT" dirty="0" err="1"/>
              <a:t>variants</a:t>
            </a:r>
            <a:r>
              <a:rPr lang="it-IT" dirty="0"/>
              <a:t> in Heritage </a:t>
            </a:r>
            <a:r>
              <a:rPr lang="it-IT" dirty="0" err="1"/>
              <a:t>Italian</a:t>
            </a:r>
            <a:r>
              <a:rPr lang="it-IT" dirty="0"/>
              <a:t> speakers </a:t>
            </a:r>
            <a:r>
              <a:rPr lang="it-IT" dirty="0" err="1"/>
              <a:t>compared</a:t>
            </a:r>
            <a:r>
              <a:rPr lang="it-IT" dirty="0"/>
              <a:t> to Homeland speakers.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Let’s</a:t>
            </a:r>
            <a:r>
              <a:rPr lang="it-IT" dirty="0"/>
              <a:t> </a:t>
            </a:r>
            <a:r>
              <a:rPr lang="it-IT" dirty="0" err="1"/>
              <a:t>see</a:t>
            </a:r>
            <a:r>
              <a:rPr lang="it-IT" dirty="0"/>
              <a:t>…</a:t>
            </a:r>
          </a:p>
        </p:txBody>
      </p:sp>
      <p:sp>
        <p:nvSpPr>
          <p:cNvPr id="4" name="Slide Number Placeholder 3"/>
          <p:cNvSpPr>
            <a:spLocks noGrp="1"/>
          </p:cNvSpPr>
          <p:nvPr>
            <p:ph type="sldNum" sz="quarter" idx="5"/>
          </p:nvPr>
        </p:nvSpPr>
        <p:spPr/>
        <p:txBody>
          <a:bodyPr/>
          <a:lstStyle/>
          <a:p>
            <a:fld id="{45613016-354F-0248-A9B9-CE9259B3D08F}" type="slidenum">
              <a:rPr lang="it-IT" smtClean="0"/>
              <a:pPr/>
              <a:t>3</a:t>
            </a:fld>
            <a:endParaRPr lang="it-IT" dirty="0"/>
          </a:p>
        </p:txBody>
      </p:sp>
    </p:spTree>
    <p:extLst>
      <p:ext uri="{BB962C8B-B14F-4D97-AF65-F5344CB8AC3E}">
        <p14:creationId xmlns:p14="http://schemas.microsoft.com/office/powerpoint/2010/main" val="204763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Q:</a:t>
            </a:r>
          </a:p>
          <a:p>
            <a:r>
              <a:rPr lang="en-US" sz="1800" b="0" i="0" u="none" strike="noStrike" baseline="0" dirty="0">
                <a:solidFill>
                  <a:srgbClr val="000000"/>
                </a:solidFill>
                <a:latin typeface="Times New Roman" panose="02020603050405020304" pitchFamily="18" charset="0"/>
              </a:rPr>
              <a:t>Tokens per speaker: ca. 40/60</a:t>
            </a:r>
            <a:endParaRPr lang="it-IT" dirty="0"/>
          </a:p>
        </p:txBody>
      </p:sp>
      <p:sp>
        <p:nvSpPr>
          <p:cNvPr id="4" name="Segnaposto numero diapositiva 3"/>
          <p:cNvSpPr>
            <a:spLocks noGrp="1"/>
          </p:cNvSpPr>
          <p:nvPr>
            <p:ph type="sldNum" sz="quarter" idx="5"/>
          </p:nvPr>
        </p:nvSpPr>
        <p:spPr/>
        <p:txBody>
          <a:bodyPr/>
          <a:lstStyle/>
          <a:p>
            <a:fld id="{A87ACE34-7E51-4372-A59F-AD0AAAD0F55D}" type="slidenum">
              <a:rPr lang="it-IT" smtClean="0"/>
              <a:t>4</a:t>
            </a:fld>
            <a:endParaRPr lang="it-IT"/>
          </a:p>
        </p:txBody>
      </p:sp>
    </p:spTree>
    <p:extLst>
      <p:ext uri="{BB962C8B-B14F-4D97-AF65-F5344CB8AC3E}">
        <p14:creationId xmlns:p14="http://schemas.microsoft.com/office/powerpoint/2010/main" val="11023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On the </a:t>
            </a:r>
            <a:r>
              <a:rPr lang="it-IT" dirty="0" err="1"/>
              <a:t>left</a:t>
            </a:r>
            <a:r>
              <a:rPr lang="it-IT" dirty="0"/>
              <a:t>, </a:t>
            </a:r>
            <a:r>
              <a:rPr lang="it-IT" dirty="0" err="1"/>
              <a:t>we</a:t>
            </a:r>
            <a:r>
              <a:rPr lang="it-IT" dirty="0"/>
              <a:t> </a:t>
            </a:r>
            <a:r>
              <a:rPr lang="it-IT" dirty="0" err="1"/>
              <a:t>see</a:t>
            </a:r>
            <a:r>
              <a:rPr lang="it-IT" dirty="0"/>
              <a:t> x-</a:t>
            </a:r>
            <a:r>
              <a:rPr lang="it-IT" dirty="0" err="1"/>
              <a:t>gen</a:t>
            </a:r>
            <a:r>
              <a:rPr lang="it-IT" dirty="0"/>
              <a:t> </a:t>
            </a:r>
            <a:r>
              <a:rPr lang="it-IT" dirty="0" err="1"/>
              <a:t>stability</a:t>
            </a:r>
            <a:r>
              <a:rPr lang="it-IT" dirty="0"/>
              <a:t> in </a:t>
            </a:r>
            <a:r>
              <a:rPr lang="it-IT" dirty="0" err="1"/>
              <a:t>distribution</a:t>
            </a:r>
            <a:r>
              <a:rPr lang="it-IT" dirty="0"/>
              <a:t> of the 3 </a:t>
            </a:r>
            <a:r>
              <a:rPr lang="it-IT" dirty="0" err="1"/>
              <a:t>types</a:t>
            </a:r>
            <a:r>
              <a:rPr lang="it-IT" dirty="0"/>
              <a:t> of </a:t>
            </a:r>
            <a:r>
              <a:rPr lang="it-IT" dirty="0" err="1"/>
              <a:t>rhotics</a:t>
            </a:r>
            <a:r>
              <a:rPr lang="it-IT" dirty="0"/>
              <a:t>. </a:t>
            </a:r>
          </a:p>
          <a:p>
            <a:r>
              <a:rPr lang="it-IT" dirty="0" err="1"/>
              <a:t>Turning</a:t>
            </a:r>
            <a:r>
              <a:rPr lang="it-IT" dirty="0"/>
              <a:t> to the </a:t>
            </a:r>
            <a:r>
              <a:rPr lang="it-IT" dirty="0" err="1"/>
              <a:t>effects</a:t>
            </a:r>
            <a:r>
              <a:rPr lang="it-IT" dirty="0"/>
              <a:t> of the </a:t>
            </a:r>
            <a:r>
              <a:rPr lang="it-IT" dirty="0" err="1"/>
              <a:t>conditioning</a:t>
            </a:r>
            <a:r>
              <a:rPr lang="it-IT" dirty="0"/>
              <a:t> </a:t>
            </a:r>
            <a:r>
              <a:rPr lang="it-IT" dirty="0" err="1"/>
              <a:t>factors</a:t>
            </a:r>
            <a:r>
              <a:rPr lang="it-IT" dirty="0"/>
              <a:t>, </a:t>
            </a:r>
            <a:r>
              <a:rPr lang="it-IT" dirty="0" err="1"/>
              <a:t>we</a:t>
            </a:r>
            <a:r>
              <a:rPr lang="it-IT" dirty="0"/>
              <a:t> </a:t>
            </a:r>
            <a:r>
              <a:rPr lang="it-IT" dirty="0" err="1"/>
              <a:t>see</a:t>
            </a:r>
            <a:r>
              <a:rPr lang="it-IT" dirty="0"/>
              <a:t> </a:t>
            </a:r>
            <a:r>
              <a:rPr lang="it-IT" dirty="0" err="1"/>
              <a:t>consistency</a:t>
            </a:r>
            <a:r>
              <a:rPr lang="it-IT" dirty="0"/>
              <a:t> </a:t>
            </a:r>
            <a:r>
              <a:rPr lang="it-IT" dirty="0" err="1"/>
              <a:t>again</a:t>
            </a:r>
            <a:r>
              <a:rPr lang="it-IT" dirty="0"/>
              <a:t>: </a:t>
            </a:r>
          </a:p>
          <a:p>
            <a:r>
              <a:rPr lang="it-IT" dirty="0" err="1"/>
              <a:t>Reduced</a:t>
            </a:r>
            <a:r>
              <a:rPr lang="it-IT" dirty="0"/>
              <a:t> </a:t>
            </a:r>
            <a:r>
              <a:rPr lang="it-IT" dirty="0" err="1"/>
              <a:t>variants</a:t>
            </a:r>
            <a:r>
              <a:rPr lang="it-IT" dirty="0"/>
              <a:t> are </a:t>
            </a:r>
            <a:r>
              <a:rPr lang="it-IT" dirty="0" err="1"/>
              <a:t>favored</a:t>
            </a:r>
            <a:r>
              <a:rPr lang="it-IT" dirty="0"/>
              <a:t> by:</a:t>
            </a:r>
          </a:p>
          <a:p>
            <a:pPr marL="171450" indent="-171450">
              <a:buFontTx/>
              <a:buChar char="-"/>
            </a:pPr>
            <a:r>
              <a:rPr lang="it-IT" dirty="0" err="1"/>
              <a:t>Codas</a:t>
            </a:r>
            <a:r>
              <a:rPr lang="it-IT" dirty="0"/>
              <a:t> </a:t>
            </a:r>
            <a:r>
              <a:rPr lang="it-IT" dirty="0" err="1"/>
              <a:t>compared</a:t>
            </a:r>
            <a:r>
              <a:rPr lang="it-IT" dirty="0"/>
              <a:t> to </a:t>
            </a:r>
            <a:r>
              <a:rPr lang="it-IT" dirty="0" err="1"/>
              <a:t>onsets</a:t>
            </a:r>
            <a:endParaRPr lang="it-IT" dirty="0"/>
          </a:p>
          <a:p>
            <a:pPr marL="171450" indent="-171450">
              <a:buFontTx/>
              <a:buChar char="-"/>
            </a:pPr>
            <a:r>
              <a:rPr lang="it-IT" dirty="0" err="1"/>
              <a:t>Males</a:t>
            </a:r>
            <a:r>
              <a:rPr lang="it-IT" dirty="0"/>
              <a:t> </a:t>
            </a:r>
            <a:r>
              <a:rPr lang="it-IT" dirty="0" err="1"/>
              <a:t>compared</a:t>
            </a:r>
            <a:r>
              <a:rPr lang="it-IT" dirty="0"/>
              <a:t> to </a:t>
            </a:r>
            <a:r>
              <a:rPr lang="it-IT" dirty="0" err="1"/>
              <a:t>females</a:t>
            </a:r>
            <a:endParaRPr lang="it-IT" dirty="0"/>
          </a:p>
          <a:p>
            <a:pPr marL="171450" indent="-171450">
              <a:buFontTx/>
              <a:buChar char="-"/>
            </a:pPr>
            <a:r>
              <a:rPr lang="it-IT" dirty="0" err="1"/>
              <a:t>Older</a:t>
            </a:r>
            <a:r>
              <a:rPr lang="it-IT" dirty="0"/>
              <a:t> speakers </a:t>
            </a:r>
            <a:r>
              <a:rPr lang="it-IT" dirty="0" err="1"/>
              <a:t>compared</a:t>
            </a:r>
            <a:r>
              <a:rPr lang="it-IT" dirty="0"/>
              <a:t> to </a:t>
            </a:r>
            <a:r>
              <a:rPr lang="it-IT" dirty="0" err="1"/>
              <a:t>younger</a:t>
            </a:r>
            <a:r>
              <a:rPr lang="it-IT" dirty="0"/>
              <a:t> speakers</a:t>
            </a:r>
          </a:p>
        </p:txBody>
      </p:sp>
      <p:sp>
        <p:nvSpPr>
          <p:cNvPr id="4" name="Segnaposto numero diapositiva 3"/>
          <p:cNvSpPr>
            <a:spLocks noGrp="1"/>
          </p:cNvSpPr>
          <p:nvPr>
            <p:ph type="sldNum" sz="quarter" idx="5"/>
          </p:nvPr>
        </p:nvSpPr>
        <p:spPr/>
        <p:txBody>
          <a:bodyPr/>
          <a:lstStyle/>
          <a:p>
            <a:fld id="{A87ACE34-7E51-4372-A59F-AD0AAAD0F55D}" type="slidenum">
              <a:rPr lang="it-IT" smtClean="0"/>
              <a:t>5</a:t>
            </a:fld>
            <a:endParaRPr lang="it-IT"/>
          </a:p>
        </p:txBody>
      </p:sp>
    </p:spTree>
    <p:extLst>
      <p:ext uri="{BB962C8B-B14F-4D97-AF65-F5344CB8AC3E}">
        <p14:creationId xmlns:p14="http://schemas.microsoft.com/office/powerpoint/2010/main" val="349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rtl="0" fontAlgn="base">
              <a:spcBef>
                <a:spcPts val="0"/>
              </a:spcBef>
              <a:spcAft>
                <a:spcPts val="0"/>
              </a:spcAft>
              <a:buFont typeface="+mj-lt"/>
              <a:buNone/>
            </a:pPr>
            <a:r>
              <a:rPr lang="en-US" sz="1200" dirty="0"/>
              <a:t>The consistent patterns of variation suggest transmission of a </a:t>
            </a:r>
            <a:r>
              <a:rPr lang="it-IT" dirty="0" err="1"/>
              <a:t>language-internal</a:t>
            </a:r>
            <a:r>
              <a:rPr lang="it-IT" dirty="0"/>
              <a:t> </a:t>
            </a:r>
            <a:r>
              <a:rPr lang="it-IT" dirty="0" err="1"/>
              <a:t>process</a:t>
            </a:r>
            <a:endParaRPr lang="en-US" sz="1200" dirty="0"/>
          </a:p>
        </p:txBody>
      </p:sp>
      <p:sp>
        <p:nvSpPr>
          <p:cNvPr id="4" name="Segnaposto numero diapositiva 3"/>
          <p:cNvSpPr>
            <a:spLocks noGrp="1"/>
          </p:cNvSpPr>
          <p:nvPr>
            <p:ph type="sldNum" sz="quarter" idx="5"/>
          </p:nvPr>
        </p:nvSpPr>
        <p:spPr/>
        <p:txBody>
          <a:bodyPr/>
          <a:lstStyle/>
          <a:p>
            <a:fld id="{A87ACE34-7E51-4372-A59F-AD0AAAD0F55D}" type="slidenum">
              <a:rPr lang="it-IT" smtClean="0"/>
              <a:t>6</a:t>
            </a:fld>
            <a:endParaRPr lang="it-IT"/>
          </a:p>
        </p:txBody>
      </p:sp>
    </p:spTree>
    <p:extLst>
      <p:ext uri="{BB962C8B-B14F-4D97-AF65-F5344CB8AC3E}">
        <p14:creationId xmlns:p14="http://schemas.microsoft.com/office/powerpoint/2010/main" val="30282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Coda contexts usually favor reduced/lenited variants. We know from the literature that approx. and fricatives emerge from underlying trills and taps due to target undershoot. As they behave the same in every group, the process involved must be one caused by universal mechanisms, such as the motor ones involved in </a:t>
            </a:r>
            <a:r>
              <a:rPr lang="en-US" dirty="0" err="1"/>
              <a:t>hypospeech</a:t>
            </a:r>
            <a:r>
              <a:rPr lang="en-US" dirty="0"/>
              <a:t>. We also have cross-linguistic evidence of similar rhotic patterns.</a:t>
            </a:r>
          </a:p>
          <a:p>
            <a:r>
              <a:rPr lang="en-US" dirty="0"/>
              <a:t>But HL speakers additionally have the impetus of the reduced form “</a:t>
            </a:r>
            <a:r>
              <a:rPr lang="en-US" dirty="0" err="1"/>
              <a:t>soundling</a:t>
            </a:r>
            <a:r>
              <a:rPr lang="en-US" dirty="0"/>
              <a:t> like” an English variant, which seems to amplify or boost the </a:t>
            </a:r>
            <a:r>
              <a:rPr lang="en-US"/>
              <a:t>effect size.</a:t>
            </a:r>
            <a:endParaRPr lang="en-US" dirty="0"/>
          </a:p>
          <a:p>
            <a:r>
              <a:rPr lang="en-US" dirty="0"/>
              <a:t>----</a:t>
            </a:r>
          </a:p>
          <a:p>
            <a:r>
              <a:rPr lang="en-US" dirty="0"/>
              <a:t>Lenition has been defined as “synchronic alternations, as well as diachronic sound changes, whereby a sound becomes “weaker”, or where a “weaker” sound bears an allophonic relation to a “stronger” sound. […] The core idea, as applied to consonants, is some reduction in constriction degree or duration” (Kirchner, 1998, 3). An alternative definition is “the failure to reach a phonetically specified target: articulatory undershoot or under-achievement. […] It is only if we view the process diachronically that we can see what looks like lenition27” (Bauer, 2008, 611; 615).</a:t>
            </a:r>
          </a:p>
          <a:p>
            <a:endParaRPr lang="it-IT" dirty="0"/>
          </a:p>
        </p:txBody>
      </p:sp>
      <p:sp>
        <p:nvSpPr>
          <p:cNvPr id="4" name="Slide Number Placeholder 3"/>
          <p:cNvSpPr>
            <a:spLocks noGrp="1"/>
          </p:cNvSpPr>
          <p:nvPr>
            <p:ph type="sldNum" sz="quarter" idx="5"/>
          </p:nvPr>
        </p:nvSpPr>
        <p:spPr/>
        <p:txBody>
          <a:bodyPr/>
          <a:lstStyle/>
          <a:p>
            <a:fld id="{A87ACE34-7E51-4372-A59F-AD0AAAD0F55D}" type="slidenum">
              <a:rPr lang="it-IT" smtClean="0"/>
              <a:t>7</a:t>
            </a:fld>
            <a:endParaRPr lang="it-IT"/>
          </a:p>
        </p:txBody>
      </p:sp>
    </p:spTree>
    <p:extLst>
      <p:ext uri="{BB962C8B-B14F-4D97-AF65-F5344CB8AC3E}">
        <p14:creationId xmlns:p14="http://schemas.microsoft.com/office/powerpoint/2010/main" val="3951059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yesterday, this leads us to reconsider interpretation of APPARENT contact-induced effects on r in other </a:t>
            </a:r>
            <a:r>
              <a:rPr lang="en-US" dirty="0" err="1"/>
              <a:t>lgs</a:t>
            </a:r>
            <a:r>
              <a:rPr lang="en-US" dirty="0"/>
              <a:t>.</a:t>
            </a:r>
          </a:p>
        </p:txBody>
      </p:sp>
      <p:sp>
        <p:nvSpPr>
          <p:cNvPr id="4" name="Slide Number Placeholder 3"/>
          <p:cNvSpPr>
            <a:spLocks noGrp="1"/>
          </p:cNvSpPr>
          <p:nvPr>
            <p:ph type="sldNum" sz="quarter" idx="5"/>
          </p:nvPr>
        </p:nvSpPr>
        <p:spPr/>
        <p:txBody>
          <a:bodyPr/>
          <a:lstStyle/>
          <a:p>
            <a:fld id="{A87ACE34-7E51-4372-A59F-AD0AAAD0F55D}" type="slidenum">
              <a:rPr lang="it-IT" smtClean="0"/>
              <a:t>8</a:t>
            </a:fld>
            <a:endParaRPr lang="it-IT"/>
          </a:p>
        </p:txBody>
      </p:sp>
    </p:spTree>
    <p:extLst>
      <p:ext uri="{BB962C8B-B14F-4D97-AF65-F5344CB8AC3E}">
        <p14:creationId xmlns:p14="http://schemas.microsoft.com/office/powerpoint/2010/main" val="249882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Please leave this slide up during Q&amp;A (unless you have to go back to another). </a:t>
            </a:r>
          </a:p>
          <a:p>
            <a:r>
              <a:rPr lang="en-CA" dirty="0"/>
              <a:t>I have to show the SSHRC and UofT logos because they provided funding for the corpus.</a:t>
            </a:r>
          </a:p>
          <a:p>
            <a:r>
              <a:rPr lang="en-CA" dirty="0"/>
              <a:t>Add Groningen logo? and/or U Bologna’s, if they supported you as you did the work</a:t>
            </a:r>
          </a:p>
        </p:txBody>
      </p:sp>
      <p:sp>
        <p:nvSpPr>
          <p:cNvPr id="4" name="Slide Number Placeholder 3"/>
          <p:cNvSpPr>
            <a:spLocks noGrp="1"/>
          </p:cNvSpPr>
          <p:nvPr>
            <p:ph type="sldNum" sz="quarter" idx="5"/>
          </p:nvPr>
        </p:nvSpPr>
        <p:spPr/>
        <p:txBody>
          <a:bodyPr/>
          <a:lstStyle/>
          <a:p>
            <a:fld id="{A87ACE34-7E51-4372-A59F-AD0AAAD0F55D}" type="slidenum">
              <a:rPr lang="it-IT" smtClean="0"/>
              <a:t>9</a:t>
            </a:fld>
            <a:endParaRPr lang="it-IT"/>
          </a:p>
        </p:txBody>
      </p:sp>
    </p:spTree>
    <p:extLst>
      <p:ext uri="{BB962C8B-B14F-4D97-AF65-F5344CB8AC3E}">
        <p14:creationId xmlns:p14="http://schemas.microsoft.com/office/powerpoint/2010/main" val="3671515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3AD440DB-B4DE-8A4C-B9B5-744CBD4012FA}" type="datetime1">
              <a:rPr lang="en-CA" smtClean="0"/>
              <a:t>2022-11-03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41D42F34-B541-46BF-9E0C-95192B1709EE}" type="slidenum">
              <a:rPr lang="it-IT" smtClean="0"/>
              <a:t>‹#›</a:t>
            </a:fld>
            <a:endParaRPr lang="it-IT"/>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134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7034BEE-8862-DB46-BCC3-680D4D508135}" type="datetime1">
              <a:rPr lang="en-CA" smtClean="0"/>
              <a:t>2022-11-03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41D42F34-B541-46BF-9E0C-95192B1709EE}" type="slidenum">
              <a:rPr lang="it-IT" smtClean="0"/>
              <a:t>‹#›</a:t>
            </a:fld>
            <a:endParaRPr lang="it-IT"/>
          </a:p>
        </p:txBody>
      </p:sp>
    </p:spTree>
    <p:extLst>
      <p:ext uri="{BB962C8B-B14F-4D97-AF65-F5344CB8AC3E}">
        <p14:creationId xmlns:p14="http://schemas.microsoft.com/office/powerpoint/2010/main" val="277404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494E0CC-BCEC-D249-952E-0CB16F8B09AA}" type="datetime1">
              <a:rPr lang="en-CA" smtClean="0"/>
              <a:t>2022-11-03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41D42F34-B541-46BF-9E0C-95192B1709EE}" type="slidenum">
              <a:rPr lang="it-IT" smtClean="0"/>
              <a:t>‹#›</a:t>
            </a:fld>
            <a:endParaRPr lang="it-IT"/>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97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60CC707-202E-9D4D-BBD1-063A536510F7}" type="datetime1">
              <a:rPr lang="en-CA" smtClean="0"/>
              <a:t>2022-11-03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1218333" y="38006"/>
            <a:ext cx="973667" cy="274320"/>
          </a:xfrm>
          <a:prstGeom prst="rect">
            <a:avLst/>
          </a:prstGeom>
        </p:spPr>
        <p:txBody>
          <a:bodyPr/>
          <a:lstStyle>
            <a:lvl1pPr algn="r">
              <a:defRPr sz="1800">
                <a:solidFill>
                  <a:schemeClr val="accent2"/>
                </a:solidFill>
              </a:defRPr>
            </a:lvl1pPr>
          </a:lstStyle>
          <a:p>
            <a:fld id="{41D42F34-B541-46BF-9E0C-95192B1709EE}" type="slidenum">
              <a:rPr lang="it-IT" smtClean="0"/>
              <a:pPr/>
              <a:t>‹#›</a:t>
            </a:fld>
            <a:endParaRPr lang="it-IT" dirty="0"/>
          </a:p>
        </p:txBody>
      </p:sp>
    </p:spTree>
    <p:extLst>
      <p:ext uri="{BB962C8B-B14F-4D97-AF65-F5344CB8AC3E}">
        <p14:creationId xmlns:p14="http://schemas.microsoft.com/office/powerpoint/2010/main" val="55047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AEE60EF-F09A-0741-A371-F6580DD9B1AF}" type="datetime1">
              <a:rPr lang="en-CA" smtClean="0"/>
              <a:t>2022-11-03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41D42F34-B541-46BF-9E0C-95192B1709EE}" type="slidenum">
              <a:rPr lang="it-IT" smtClean="0"/>
              <a:t>‹#›</a:t>
            </a:fld>
            <a:endParaRPr lang="it-IT"/>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465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D6BEBBD-2819-954B-ADB4-12BB3D539451}" type="datetime1">
              <a:rPr lang="en-CA" smtClean="0"/>
              <a:t>2022-11-03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41D42F34-B541-46BF-9E0C-95192B1709EE}" type="slidenum">
              <a:rPr lang="it-IT" smtClean="0"/>
              <a:t>‹#›</a:t>
            </a:fld>
            <a:endParaRPr lang="it-IT"/>
          </a:p>
        </p:txBody>
      </p:sp>
    </p:spTree>
    <p:extLst>
      <p:ext uri="{BB962C8B-B14F-4D97-AF65-F5344CB8AC3E}">
        <p14:creationId xmlns:p14="http://schemas.microsoft.com/office/powerpoint/2010/main" val="15128784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849DA95-71FF-244C-A311-AD8C5E5BAA26}" type="datetime1">
              <a:rPr lang="en-CA" smtClean="0"/>
              <a:t>2022-11-03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a:xfrm>
            <a:off x="10837333" y="6470704"/>
            <a:ext cx="973667" cy="274320"/>
          </a:xfrm>
          <a:prstGeom prst="rect">
            <a:avLst/>
          </a:prstGeom>
        </p:spPr>
        <p:txBody>
          <a:bodyPr/>
          <a:lstStyle/>
          <a:p>
            <a:fld id="{41D42F34-B541-46BF-9E0C-95192B1709EE}" type="slidenum">
              <a:rPr lang="it-IT" smtClean="0"/>
              <a:t>‹#›</a:t>
            </a:fld>
            <a:endParaRPr lang="it-IT"/>
          </a:p>
        </p:txBody>
      </p:sp>
    </p:spTree>
    <p:extLst>
      <p:ext uri="{BB962C8B-B14F-4D97-AF65-F5344CB8AC3E}">
        <p14:creationId xmlns:p14="http://schemas.microsoft.com/office/powerpoint/2010/main" val="1581348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40D68AF-ACBE-2546-9E97-2C9A552CF1E1}" type="datetime1">
              <a:rPr lang="en-CA" smtClean="0"/>
              <a:t>2022-11-03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41D42F34-B541-46BF-9E0C-95192B1709EE}" type="slidenum">
              <a:rPr lang="it-IT" smtClean="0"/>
              <a:t>‹#›</a:t>
            </a:fld>
            <a:endParaRPr lang="it-IT"/>
          </a:p>
        </p:txBody>
      </p:sp>
    </p:spTree>
    <p:extLst>
      <p:ext uri="{BB962C8B-B14F-4D97-AF65-F5344CB8AC3E}">
        <p14:creationId xmlns:p14="http://schemas.microsoft.com/office/powerpoint/2010/main" val="51964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2D0D7-2B71-114C-A380-9FDF40E173FF}" type="datetime1">
              <a:rPr lang="en-CA" smtClean="0"/>
              <a:t>2022-11-03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41D42F34-B541-46BF-9E0C-95192B1709EE}" type="slidenum">
              <a:rPr lang="it-IT" smtClean="0"/>
              <a:t>‹#›</a:t>
            </a:fld>
            <a:endParaRPr lang="it-IT"/>
          </a:p>
        </p:txBody>
      </p:sp>
    </p:spTree>
    <p:extLst>
      <p:ext uri="{BB962C8B-B14F-4D97-AF65-F5344CB8AC3E}">
        <p14:creationId xmlns:p14="http://schemas.microsoft.com/office/powerpoint/2010/main" val="181914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F9A44B9-6D3F-F64F-8428-2B9139B664B3}" type="datetime1">
              <a:rPr lang="en-CA" smtClean="0"/>
              <a:t>2022-11-03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41D42F34-B541-46BF-9E0C-95192B1709EE}" type="slidenum">
              <a:rPr lang="it-IT" smtClean="0"/>
              <a:t>‹#›</a:t>
            </a:fld>
            <a:endParaRPr lang="it-IT"/>
          </a:p>
        </p:txBody>
      </p:sp>
    </p:spTree>
    <p:extLst>
      <p:ext uri="{BB962C8B-B14F-4D97-AF65-F5344CB8AC3E}">
        <p14:creationId xmlns:p14="http://schemas.microsoft.com/office/powerpoint/2010/main" val="24498880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58FA79D-157D-7646-A4D7-07DE43D10D88}" type="datetime1">
              <a:rPr lang="en-CA" smtClean="0"/>
              <a:t>2022-11-03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41D42F34-B541-46BF-9E0C-95192B1709EE}" type="slidenum">
              <a:rPr lang="it-IT" smtClean="0"/>
              <a:t>‹#›</a:t>
            </a:fld>
            <a:endParaRPr lang="it-IT"/>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74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4863B74-6D0F-3E43-8070-C452AA501062}" type="datetime1">
              <a:rPr lang="en-CA" smtClean="0"/>
              <a:t>2022-11-03</a:t>
            </a:fld>
            <a:endParaRPr lang="it-IT"/>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it-IT"/>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03E5EA32-0074-A30E-12C0-F33E1B46A10F}"/>
              </a:ext>
            </a:extLst>
          </p:cNvPr>
          <p:cNvSpPr txBox="1">
            <a:spLocks/>
          </p:cNvSpPr>
          <p:nvPr userDrawn="1"/>
        </p:nvSpPr>
        <p:spPr>
          <a:xfrm>
            <a:off x="11218333" y="38006"/>
            <a:ext cx="973667" cy="274320"/>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1D42F34-B541-46BF-9E0C-95192B1709EE}" type="slidenum">
              <a:rPr lang="it-IT" smtClean="0">
                <a:solidFill>
                  <a:schemeClr val="accent2"/>
                </a:solidFill>
              </a:rPr>
              <a:pPr/>
              <a:t>‹#›</a:t>
            </a:fld>
            <a:endParaRPr lang="it-IT" dirty="0">
              <a:solidFill>
                <a:schemeClr val="accent2"/>
              </a:solidFill>
            </a:endParaRPr>
          </a:p>
        </p:txBody>
      </p:sp>
    </p:spTree>
    <p:extLst>
      <p:ext uri="{BB962C8B-B14F-4D97-AF65-F5344CB8AC3E}">
        <p14:creationId xmlns:p14="http://schemas.microsoft.com/office/powerpoint/2010/main" val="882167482"/>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cristiano@rug.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mailto:naomi.nagy@utoronto.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3.jpg"/><Relationship Id="rId7" Type="http://schemas.openxmlformats.org/officeDocument/2006/relationships/hyperlink" Target="mailto:naomi.nagy@utoronto.c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mailto:a.cristiano@rug.nl" TargetMode="Externa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B94DB6D-5A67-4B5E-7E31-A05EDAA2CEEE}"/>
              </a:ext>
            </a:extLst>
          </p:cNvPr>
          <p:cNvSpPr/>
          <p:nvPr/>
        </p:nvSpPr>
        <p:spPr>
          <a:xfrm>
            <a:off x="8229600" y="5197642"/>
            <a:ext cx="381000" cy="1225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F44B7135-5D87-9C54-FA90-3F8CEE188527}"/>
              </a:ext>
            </a:extLst>
          </p:cNvPr>
          <p:cNvSpPr>
            <a:spLocks noGrp="1"/>
          </p:cNvSpPr>
          <p:nvPr>
            <p:ph type="ctrTitle"/>
          </p:nvPr>
        </p:nvSpPr>
        <p:spPr>
          <a:xfrm>
            <a:off x="322168" y="4993711"/>
            <a:ext cx="7280465" cy="1463040"/>
          </a:xfrm>
        </p:spPr>
        <p:txBody>
          <a:bodyPr>
            <a:noAutofit/>
          </a:bodyPr>
          <a:lstStyle/>
          <a:p>
            <a:pPr algn="l"/>
            <a:r>
              <a:rPr lang="en-US" sz="3600" i="0" u="none" strike="noStrike" baseline="0" dirty="0"/>
              <a:t>(r) among Toronto’s Heritage Italians: maintaining </a:t>
            </a:r>
            <a:br>
              <a:rPr lang="en-US" sz="3600" i="0" u="none" strike="noStrike" baseline="0" dirty="0"/>
            </a:br>
            <a:r>
              <a:rPr lang="en-US" sz="3600" i="0" u="none" strike="noStrike" baseline="0" dirty="0"/>
              <a:t>language internal Homeland </a:t>
            </a:r>
            <a:r>
              <a:rPr lang="it-IT" sz="3600" i="0" u="none" strike="noStrike" baseline="0" dirty="0"/>
              <a:t>patterns</a:t>
            </a:r>
            <a:endParaRPr lang="it-IT" sz="3600" dirty="0"/>
          </a:p>
        </p:txBody>
      </p:sp>
      <p:sp>
        <p:nvSpPr>
          <p:cNvPr id="3" name="Sottotitolo 2">
            <a:extLst>
              <a:ext uri="{FF2B5EF4-FFF2-40B4-BE49-F238E27FC236}">
                <a16:creationId xmlns:a16="http://schemas.microsoft.com/office/drawing/2014/main" id="{E38FCF5B-2B95-9F13-853A-ECAFF99B4A6A}"/>
              </a:ext>
            </a:extLst>
          </p:cNvPr>
          <p:cNvSpPr>
            <a:spLocks noGrp="1"/>
          </p:cNvSpPr>
          <p:nvPr>
            <p:ph type="subTitle" idx="1"/>
          </p:nvPr>
        </p:nvSpPr>
        <p:spPr>
          <a:xfrm>
            <a:off x="7498776" y="5078889"/>
            <a:ext cx="4693224" cy="1463040"/>
          </a:xfrm>
        </p:spPr>
        <p:txBody>
          <a:bodyPr>
            <a:noAutofit/>
          </a:bodyPr>
          <a:lstStyle/>
          <a:p>
            <a:pPr>
              <a:spcAft>
                <a:spcPts val="1500"/>
              </a:spcAft>
            </a:pPr>
            <a:r>
              <a:rPr lang="it-IT" sz="2400" dirty="0"/>
              <a:t>WILA 13 (11/12/2022)</a:t>
            </a:r>
          </a:p>
          <a:p>
            <a:r>
              <a:rPr lang="it-IT" sz="2200" dirty="0"/>
              <a:t>Angela Cristiano </a:t>
            </a:r>
            <a:r>
              <a:rPr lang="it-IT" sz="2200" dirty="0">
                <a:solidFill>
                  <a:schemeClr val="accent1"/>
                </a:solidFill>
                <a:hlinkClick r:id="rId3">
                  <a:extLst>
                    <a:ext uri="{A12FA001-AC4F-418D-AE19-62706E023703}">
                      <ahyp:hlinkClr xmlns:ahyp="http://schemas.microsoft.com/office/drawing/2018/hyperlinkcolor" val="tx"/>
                    </a:ext>
                  </a:extLst>
                </a:hlinkClick>
              </a:rPr>
              <a:t>a.cristiano@rug.nl</a:t>
            </a:r>
            <a:endParaRPr lang="it-IT" sz="2200" dirty="0">
              <a:solidFill>
                <a:schemeClr val="accent1"/>
              </a:solidFill>
            </a:endParaRPr>
          </a:p>
          <a:p>
            <a:r>
              <a:rPr lang="it-IT" sz="2200" dirty="0"/>
              <a:t>Naomi Nagy </a:t>
            </a:r>
            <a:r>
              <a:rPr lang="it-IT" sz="2200" dirty="0">
                <a:solidFill>
                  <a:schemeClr val="accent1"/>
                </a:solidFill>
                <a:hlinkClick r:id="rId4">
                  <a:extLst>
                    <a:ext uri="{A12FA001-AC4F-418D-AE19-62706E023703}">
                      <ahyp:hlinkClr xmlns:ahyp="http://schemas.microsoft.com/office/drawing/2018/hyperlinkcolor" val="tx"/>
                    </a:ext>
                  </a:extLst>
                </a:hlinkClick>
              </a:rPr>
              <a:t>naomi.nagy@utoronto.ca</a:t>
            </a:r>
            <a:endParaRPr lang="it-IT" sz="2200" dirty="0">
              <a:solidFill>
                <a:schemeClr val="accent1"/>
              </a:solidFill>
            </a:endParaRPr>
          </a:p>
          <a:p>
            <a:endParaRPr lang="it-IT" sz="2200" dirty="0"/>
          </a:p>
        </p:txBody>
      </p:sp>
      <p:cxnSp>
        <p:nvCxnSpPr>
          <p:cNvPr id="6" name="Connettore diritto 5">
            <a:extLst>
              <a:ext uri="{FF2B5EF4-FFF2-40B4-BE49-F238E27FC236}">
                <a16:creationId xmlns:a16="http://schemas.microsoft.com/office/drawing/2014/main" id="{687A4C2B-E9FC-1BDE-2818-D07A3DBB2E48}"/>
              </a:ext>
            </a:extLst>
          </p:cNvPr>
          <p:cNvCxnSpPr>
            <a:cxnSpLocks/>
          </p:cNvCxnSpPr>
          <p:nvPr/>
        </p:nvCxnSpPr>
        <p:spPr>
          <a:xfrm>
            <a:off x="7283116" y="4900761"/>
            <a:ext cx="0" cy="1581792"/>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9C4F502-F3E5-40C9-C2E0-EEE3003DD774}"/>
              </a:ext>
            </a:extLst>
          </p:cNvPr>
          <p:cNvGrpSpPr/>
          <p:nvPr/>
        </p:nvGrpSpPr>
        <p:grpSpPr>
          <a:xfrm>
            <a:off x="2914650" y="416076"/>
            <a:ext cx="5979414" cy="3539510"/>
            <a:chOff x="5710510" y="-2032860"/>
            <a:chExt cx="10898325" cy="5835877"/>
          </a:xfrm>
          <a:solidFill>
            <a:schemeClr val="bg1"/>
          </a:solidFill>
        </p:grpSpPr>
        <p:pic>
          <p:nvPicPr>
            <p:cNvPr id="7" name="Picture 6">
              <a:extLst>
                <a:ext uri="{FF2B5EF4-FFF2-40B4-BE49-F238E27FC236}">
                  <a16:creationId xmlns:a16="http://schemas.microsoft.com/office/drawing/2014/main" id="{436B8D46-E4EB-5EE0-74BA-3A327BEE8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0510" y="-2032860"/>
              <a:ext cx="10898325" cy="5835877"/>
            </a:xfrm>
            <a:prstGeom prst="rect">
              <a:avLst/>
            </a:prstGeom>
            <a:grpFill/>
          </p:spPr>
        </p:pic>
        <p:sp>
          <p:nvSpPr>
            <p:cNvPr id="8" name="TextBox 7">
              <a:extLst>
                <a:ext uri="{FF2B5EF4-FFF2-40B4-BE49-F238E27FC236}">
                  <a16:creationId xmlns:a16="http://schemas.microsoft.com/office/drawing/2014/main" id="{9A188067-C447-DE5D-C188-11DA0D3C8259}"/>
                </a:ext>
              </a:extLst>
            </p:cNvPr>
            <p:cNvSpPr txBox="1"/>
            <p:nvPr/>
          </p:nvSpPr>
          <p:spPr>
            <a:xfrm>
              <a:off x="6452673" y="2447246"/>
              <a:ext cx="9413999" cy="1116403"/>
            </a:xfrm>
            <a:prstGeom prst="rect">
              <a:avLst/>
            </a:prstGeom>
            <a:grpFill/>
          </p:spPr>
          <p:txBody>
            <a:bodyPr wrap="square" rtlCol="0">
              <a:spAutoFit/>
            </a:bodyPr>
            <a:lstStyle/>
            <a:p>
              <a:pPr algn="ctr"/>
              <a:r>
                <a:rPr lang="en-CA" dirty="0">
                  <a:solidFill>
                    <a:srgbClr val="C00000"/>
                  </a:solidFill>
                  <a:latin typeface="Tw Cen MT" panose="020B0602020104020603" pitchFamily="34" charset="77"/>
                  <a:cs typeface="Courier New" panose="02070309020205020404" pitchFamily="49" charset="0"/>
                </a:rPr>
                <a:t>Heritage Language Variation and Change in Toronto</a:t>
              </a:r>
            </a:p>
            <a:p>
              <a:pPr algn="ctr"/>
              <a:r>
                <a:rPr lang="en-CA" sz="2000" dirty="0" err="1">
                  <a:solidFill>
                    <a:srgbClr val="C00000"/>
                  </a:solidFill>
                  <a:latin typeface="Courier New" panose="02070309020205020404" pitchFamily="49" charset="0"/>
                  <a:cs typeface="Courier New" panose="02070309020205020404" pitchFamily="49" charset="0"/>
                </a:rPr>
                <a:t>ngn.artsci.utoronto.ca</a:t>
              </a:r>
              <a:r>
                <a:rPr lang="en-CA" sz="2000" dirty="0">
                  <a:solidFill>
                    <a:srgbClr val="C00000"/>
                  </a:solidFill>
                  <a:latin typeface="Courier New" panose="02070309020205020404" pitchFamily="49" charset="0"/>
                  <a:cs typeface="Courier New" panose="02070309020205020404" pitchFamily="49" charset="0"/>
                </a:rPr>
                <a:t>/HLVC</a:t>
              </a:r>
            </a:p>
          </p:txBody>
        </p:sp>
      </p:grpSp>
    </p:spTree>
    <p:extLst>
      <p:ext uri="{BB962C8B-B14F-4D97-AF65-F5344CB8AC3E}">
        <p14:creationId xmlns:p14="http://schemas.microsoft.com/office/powerpoint/2010/main" val="179210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DE415C-C5F2-4391-8918-FA70ECB1FCA0}"/>
              </a:ext>
            </a:extLst>
          </p:cNvPr>
          <p:cNvSpPr>
            <a:spLocks noGrp="1"/>
          </p:cNvSpPr>
          <p:nvPr>
            <p:ph type="sldNum" sz="quarter" idx="12"/>
          </p:nvPr>
        </p:nvSpPr>
        <p:spPr/>
        <p:txBody>
          <a:bodyPr/>
          <a:lstStyle/>
          <a:p>
            <a:fld id="{41D42F34-B541-46BF-9E0C-95192B1709EE}" type="slidenum">
              <a:rPr lang="it-IT" smtClean="0"/>
              <a:t>10</a:t>
            </a:fld>
            <a:endParaRPr lang="it-IT"/>
          </a:p>
        </p:txBody>
      </p:sp>
      <p:sp>
        <p:nvSpPr>
          <p:cNvPr id="9" name="Titolo 1">
            <a:extLst>
              <a:ext uri="{FF2B5EF4-FFF2-40B4-BE49-F238E27FC236}">
                <a16:creationId xmlns:a16="http://schemas.microsoft.com/office/drawing/2014/main" id="{95E50186-C920-4717-2BE5-C4C4DDF41BE4}"/>
              </a:ext>
            </a:extLst>
          </p:cNvPr>
          <p:cNvSpPr>
            <a:spLocks noGrp="1"/>
          </p:cNvSpPr>
          <p:nvPr>
            <p:ph type="title"/>
          </p:nvPr>
        </p:nvSpPr>
        <p:spPr>
          <a:xfrm>
            <a:off x="958034" y="556414"/>
            <a:ext cx="9720072" cy="897775"/>
          </a:xfrm>
        </p:spPr>
        <p:txBody>
          <a:bodyPr>
            <a:normAutofit/>
          </a:bodyPr>
          <a:lstStyle/>
          <a:p>
            <a:r>
              <a:rPr lang="it-IT" sz="4200" dirty="0" err="1"/>
              <a:t>references</a:t>
            </a:r>
            <a:endParaRPr lang="it-IT" sz="4200" dirty="0"/>
          </a:p>
        </p:txBody>
      </p:sp>
      <p:sp>
        <p:nvSpPr>
          <p:cNvPr id="10" name="Segnaposto contenuto 2">
            <a:extLst>
              <a:ext uri="{FF2B5EF4-FFF2-40B4-BE49-F238E27FC236}">
                <a16:creationId xmlns:a16="http://schemas.microsoft.com/office/drawing/2014/main" id="{61204125-0F9E-0958-4024-ADCF5CB11284}"/>
              </a:ext>
            </a:extLst>
          </p:cNvPr>
          <p:cNvSpPr>
            <a:spLocks noGrp="1"/>
          </p:cNvSpPr>
          <p:nvPr>
            <p:ph idx="1"/>
          </p:nvPr>
        </p:nvSpPr>
        <p:spPr>
          <a:xfrm>
            <a:off x="958034" y="1454189"/>
            <a:ext cx="10496029" cy="7664334"/>
          </a:xfrm>
        </p:spPr>
        <p:txBody>
          <a:bodyPr>
            <a:noAutofit/>
          </a:bodyPr>
          <a:lstStyle/>
          <a:p>
            <a:pPr marL="0" indent="0">
              <a:buNone/>
            </a:pPr>
            <a:r>
              <a:rPr lang="en-US" sz="1800" b="0" i="0" u="none" strike="noStrike" baseline="0" dirty="0">
                <a:solidFill>
                  <a:srgbClr val="000000"/>
                </a:solidFill>
              </a:rPr>
              <a:t>Bauer, L. (2008). Lenition revisited. </a:t>
            </a:r>
            <a:r>
              <a:rPr lang="en-US" sz="1800" b="0" i="1" u="none" strike="noStrike" baseline="0" dirty="0">
                <a:solidFill>
                  <a:srgbClr val="000000"/>
                </a:solidFill>
              </a:rPr>
              <a:t>Journal of Linguistics, 44</a:t>
            </a:r>
            <a:r>
              <a:rPr lang="en-US" sz="1800" b="0" i="0" u="none" strike="noStrike" baseline="0" dirty="0">
                <a:solidFill>
                  <a:srgbClr val="000000"/>
                </a:solidFill>
              </a:rPr>
              <a:t>, 605-624.</a:t>
            </a:r>
          </a:p>
          <a:p>
            <a:pPr marL="0" indent="0">
              <a:buNone/>
            </a:pPr>
            <a:r>
              <a:rPr lang="en-US" sz="1800" b="0" i="0" u="none" strike="noStrike" baseline="0" dirty="0" err="1">
                <a:solidFill>
                  <a:srgbClr val="000000"/>
                </a:solidFill>
              </a:rPr>
              <a:t>Benmamoun</a:t>
            </a:r>
            <a:r>
              <a:rPr lang="en-US" sz="1800" b="0" i="0" u="none" strike="noStrike" baseline="0" dirty="0">
                <a:solidFill>
                  <a:srgbClr val="000000"/>
                </a:solidFill>
              </a:rPr>
              <a:t>, E., </a:t>
            </a:r>
            <a:r>
              <a:rPr lang="en-US" sz="1800" b="0" i="0" u="none" strike="noStrike" baseline="0" dirty="0" err="1">
                <a:solidFill>
                  <a:srgbClr val="000000"/>
                </a:solidFill>
              </a:rPr>
              <a:t>Montrul</a:t>
            </a:r>
            <a:r>
              <a:rPr lang="en-US" sz="1800" b="0" i="0" u="none" strike="noStrike" baseline="0" dirty="0">
                <a:solidFill>
                  <a:srgbClr val="000000"/>
                </a:solidFill>
              </a:rPr>
              <a:t>, S., &amp; </a:t>
            </a:r>
            <a:r>
              <a:rPr lang="en-US" sz="1800" b="0" i="0" u="none" strike="noStrike" baseline="0" dirty="0" err="1">
                <a:solidFill>
                  <a:srgbClr val="000000"/>
                </a:solidFill>
              </a:rPr>
              <a:t>Polinsky</a:t>
            </a:r>
            <a:r>
              <a:rPr lang="en-US" sz="1800" b="0" i="0" u="none" strike="noStrike" baseline="0" dirty="0">
                <a:solidFill>
                  <a:srgbClr val="000000"/>
                </a:solidFill>
              </a:rPr>
              <a:t>, M. (2013). Heritage Languages and Their Speakers: Opportunities and Challenges for Linguistics. </a:t>
            </a:r>
            <a:r>
              <a:rPr lang="en-US" sz="1800" b="0" i="1" u="none" strike="noStrike" baseline="0" dirty="0">
                <a:solidFill>
                  <a:srgbClr val="000000"/>
                </a:solidFill>
              </a:rPr>
              <a:t>Theoretical Linguistics, 39 </a:t>
            </a:r>
            <a:r>
              <a:rPr lang="en-US" sz="1800" b="0" i="0" u="none" strike="noStrike" baseline="0" dirty="0">
                <a:solidFill>
                  <a:srgbClr val="000000"/>
                </a:solidFill>
              </a:rPr>
              <a:t>(3-4), 129-181.</a:t>
            </a:r>
          </a:p>
          <a:p>
            <a:pPr marL="0" indent="0">
              <a:buNone/>
            </a:pPr>
            <a:r>
              <a:rPr lang="en-US" sz="1800" dirty="0">
                <a:solidFill>
                  <a:srgbClr val="000000"/>
                </a:solidFill>
              </a:rPr>
              <a:t>Cristiano, A. (2022). </a:t>
            </a:r>
            <a:r>
              <a:rPr lang="en-US" sz="1800" i="1" dirty="0">
                <a:solidFill>
                  <a:srgbClr val="000000"/>
                </a:solidFill>
              </a:rPr>
              <a:t>(r) in Heritage Calabrese Italian: Cross-generational </a:t>
            </a:r>
            <a:r>
              <a:rPr lang="en-US" sz="1800" i="1" dirty="0" err="1">
                <a:solidFill>
                  <a:srgbClr val="000000"/>
                </a:solidFill>
              </a:rPr>
              <a:t>nativeness</a:t>
            </a:r>
            <a:r>
              <a:rPr lang="en-US" sz="1800" dirty="0">
                <a:solidFill>
                  <a:srgbClr val="000000"/>
                </a:solidFill>
              </a:rPr>
              <a:t>. Unpublished Master’s thesis, University of Bologna.</a:t>
            </a:r>
          </a:p>
          <a:p>
            <a:pPr marL="0" indent="0">
              <a:buNone/>
            </a:pPr>
            <a:r>
              <a:rPr lang="en-US" sz="1800" dirty="0"/>
              <a:t>Flores, C., &amp; Rinke, E. (2020). The relevance of language-internal variation in predicting heritage language grammars. </a:t>
            </a:r>
            <a:r>
              <a:rPr lang="en-US" sz="1800" i="1" dirty="0"/>
              <a:t>Bilingualism: Language and Cognition, 23</a:t>
            </a:r>
            <a:r>
              <a:rPr lang="en-US" sz="1800" dirty="0"/>
              <a:t>, 25-26.</a:t>
            </a:r>
            <a:endParaRPr lang="it-IT" sz="1800" dirty="0"/>
          </a:p>
          <a:p>
            <a:pPr marL="0" indent="0">
              <a:buNone/>
            </a:pPr>
            <a:r>
              <a:rPr lang="it-IT" sz="1800" dirty="0"/>
              <a:t>Gillian, E., &amp; </a:t>
            </a:r>
            <a:r>
              <a:rPr lang="it-IT" sz="1800" dirty="0" err="1"/>
              <a:t>Jaworski</a:t>
            </a:r>
            <a:r>
              <a:rPr lang="it-IT" sz="1800" dirty="0"/>
              <a:t>, S. (2014). A </a:t>
            </a:r>
            <a:r>
              <a:rPr lang="it-IT" sz="1800" dirty="0" err="1"/>
              <a:t>Discussion</a:t>
            </a:r>
            <a:r>
              <a:rPr lang="it-IT" sz="1800" dirty="0"/>
              <a:t> of </a:t>
            </a:r>
            <a:r>
              <a:rPr lang="it-IT" sz="1800" dirty="0" err="1"/>
              <a:t>Walpiri</a:t>
            </a:r>
            <a:r>
              <a:rPr lang="it-IT" sz="1800" dirty="0"/>
              <a:t> and </a:t>
            </a:r>
            <a:r>
              <a:rPr lang="it-IT" sz="1800" dirty="0" err="1"/>
              <a:t>Polish</a:t>
            </a:r>
            <a:r>
              <a:rPr lang="it-IT" sz="1800" dirty="0"/>
              <a:t> </a:t>
            </a:r>
            <a:r>
              <a:rPr lang="it-IT" sz="1800" dirty="0" err="1"/>
              <a:t>rhotics</a:t>
            </a:r>
            <a:r>
              <a:rPr lang="it-IT" sz="1800" dirty="0"/>
              <a:t>. </a:t>
            </a:r>
            <a:r>
              <a:rPr lang="it-IT" sz="1800" i="1" dirty="0" err="1"/>
              <a:t>Unity</a:t>
            </a:r>
            <a:r>
              <a:rPr lang="it-IT" sz="1800" i="1" dirty="0"/>
              <a:t> in </a:t>
            </a:r>
            <a:r>
              <a:rPr lang="it-IT" sz="1800" i="1" dirty="0" err="1"/>
              <a:t>Diversity</a:t>
            </a:r>
            <a:r>
              <a:rPr lang="it-IT" sz="1800" i="1" dirty="0"/>
              <a:t>, 2,</a:t>
            </a:r>
            <a:r>
              <a:rPr lang="it-IT" sz="1800" dirty="0"/>
              <a:t> 133-148.</a:t>
            </a:r>
          </a:p>
          <a:p>
            <a:pPr marL="0" indent="0">
              <a:spcBef>
                <a:spcPts val="600"/>
              </a:spcBef>
              <a:buNone/>
            </a:pPr>
            <a:r>
              <a:rPr lang="it-IT" sz="1800" dirty="0"/>
              <a:t>Kirchner, R. M. (1998). </a:t>
            </a:r>
            <a:r>
              <a:rPr lang="it-IT" sz="1800" i="1" dirty="0"/>
              <a:t>An </a:t>
            </a:r>
            <a:r>
              <a:rPr lang="it-IT" sz="1800" i="1" dirty="0" err="1"/>
              <a:t>effort-based</a:t>
            </a:r>
            <a:r>
              <a:rPr lang="it-IT" sz="1800" i="1" dirty="0"/>
              <a:t> </a:t>
            </a:r>
            <a:r>
              <a:rPr lang="it-IT" sz="1800" i="1" dirty="0" err="1"/>
              <a:t>approach</a:t>
            </a:r>
            <a:r>
              <a:rPr lang="it-IT" sz="1800" i="1" dirty="0"/>
              <a:t> to </a:t>
            </a:r>
            <a:r>
              <a:rPr lang="it-IT" sz="1800" i="1" dirty="0" err="1"/>
              <a:t>consonant</a:t>
            </a:r>
            <a:r>
              <a:rPr lang="it-IT" sz="1800" i="1" dirty="0"/>
              <a:t> </a:t>
            </a:r>
            <a:r>
              <a:rPr lang="it-IT" sz="1800" i="1" dirty="0" err="1"/>
              <a:t>lenition</a:t>
            </a:r>
            <a:r>
              <a:rPr lang="it-IT" sz="1800" i="1" dirty="0"/>
              <a:t>. </a:t>
            </a:r>
            <a:r>
              <a:rPr lang="it-IT" sz="1800" dirty="0"/>
              <a:t>PhD </a:t>
            </a:r>
            <a:r>
              <a:rPr lang="it-IT" sz="1800" dirty="0" err="1"/>
              <a:t>Dissertation</a:t>
            </a:r>
            <a:r>
              <a:rPr lang="it-IT" sz="1800" dirty="0"/>
              <a:t>, University of California, Los Angeles.</a:t>
            </a:r>
          </a:p>
          <a:p>
            <a:pPr marL="0" indent="0">
              <a:spcBef>
                <a:spcPts val="600"/>
              </a:spcBef>
              <a:buNone/>
            </a:pPr>
            <a:r>
              <a:rPr lang="it-IT" sz="1800" dirty="0"/>
              <a:t>Nagy, N. (2011). A </a:t>
            </a:r>
            <a:r>
              <a:rPr lang="it-IT" sz="1800" dirty="0" err="1"/>
              <a:t>multilingual</a:t>
            </a:r>
            <a:r>
              <a:rPr lang="it-IT" sz="1800" dirty="0"/>
              <a:t> corpus to </a:t>
            </a:r>
            <a:r>
              <a:rPr lang="it-IT" sz="1800" dirty="0" err="1"/>
              <a:t>explore</a:t>
            </a:r>
            <a:r>
              <a:rPr lang="it-IT" sz="1800" dirty="0"/>
              <a:t> </a:t>
            </a:r>
            <a:r>
              <a:rPr lang="it-IT" sz="1800" dirty="0" err="1"/>
              <a:t>geographic</a:t>
            </a:r>
            <a:r>
              <a:rPr lang="it-IT" sz="1800" dirty="0"/>
              <a:t> </a:t>
            </a:r>
            <a:r>
              <a:rPr lang="it-IT" sz="1800" dirty="0" err="1"/>
              <a:t>variation</a:t>
            </a:r>
            <a:r>
              <a:rPr lang="it-IT" sz="1800" dirty="0"/>
              <a:t>. </a:t>
            </a:r>
            <a:r>
              <a:rPr lang="it-IT" sz="1800" i="1" dirty="0"/>
              <a:t>Rassegna Italiana di Linguistica Applicata, 43 </a:t>
            </a:r>
            <a:r>
              <a:rPr lang="it-IT" sz="1800" dirty="0"/>
              <a:t>(1-2), 65-84.</a:t>
            </a:r>
          </a:p>
          <a:p>
            <a:pPr marL="0" indent="0">
              <a:spcBef>
                <a:spcPts val="600"/>
              </a:spcBef>
              <a:buNone/>
            </a:pPr>
            <a:r>
              <a:rPr lang="en-US" sz="1800" dirty="0" err="1"/>
              <a:t>Polinsky</a:t>
            </a:r>
            <a:r>
              <a:rPr lang="en-US" sz="1800" dirty="0"/>
              <a:t>, M. (2018). </a:t>
            </a:r>
            <a:r>
              <a:rPr lang="en-US" sz="1800" i="1" dirty="0"/>
              <a:t>Heritage languages and their speakers (</a:t>
            </a:r>
            <a:r>
              <a:rPr lang="en-US" sz="1800" dirty="0"/>
              <a:t>Vol. 159). Cambridge, UK: Cambridge University Press.</a:t>
            </a:r>
            <a:endParaRPr lang="it-IT" sz="1800" dirty="0"/>
          </a:p>
          <a:p>
            <a:pPr marL="0" indent="0">
              <a:spcBef>
                <a:spcPts val="600"/>
              </a:spcBef>
              <a:buNone/>
            </a:pPr>
            <a:r>
              <a:rPr lang="it-IT" sz="1800" dirty="0" err="1"/>
              <a:t>Umbal</a:t>
            </a:r>
            <a:r>
              <a:rPr lang="it-IT" sz="1800" dirty="0"/>
              <a:t>, P., &amp; Nagy, N. (2021). </a:t>
            </a:r>
            <a:r>
              <a:rPr lang="en-US" sz="1800" b="0" i="0" u="none" strike="noStrike" baseline="0" dirty="0">
                <a:solidFill>
                  <a:srgbClr val="000000"/>
                </a:solidFill>
              </a:rPr>
              <a:t>Heritage Tagalog Phonology and a Variationist Framework of Language Contact. </a:t>
            </a:r>
            <a:r>
              <a:rPr lang="en-US" sz="1800" b="0" i="1" u="none" strike="noStrike" baseline="0" dirty="0">
                <a:solidFill>
                  <a:srgbClr val="000000"/>
                </a:solidFill>
              </a:rPr>
              <a:t>Languages</a:t>
            </a:r>
            <a:r>
              <a:rPr lang="en-US" sz="1800" b="0" i="0" u="none" strike="noStrike" baseline="0" dirty="0">
                <a:solidFill>
                  <a:srgbClr val="000000"/>
                </a:solidFill>
              </a:rPr>
              <a:t>, </a:t>
            </a:r>
            <a:r>
              <a:rPr lang="en-US" sz="1800" b="0" i="1" u="none" strike="noStrike" baseline="0" dirty="0">
                <a:solidFill>
                  <a:srgbClr val="000000"/>
                </a:solidFill>
              </a:rPr>
              <a:t>6</a:t>
            </a:r>
            <a:r>
              <a:rPr lang="en-US" sz="1800" b="0" i="0" u="none" strike="noStrike" baseline="0" dirty="0">
                <a:solidFill>
                  <a:srgbClr val="000000"/>
                </a:solidFill>
              </a:rPr>
              <a:t>, 201. </a:t>
            </a:r>
            <a:r>
              <a:rPr lang="it-IT" sz="1800" dirty="0"/>
              <a:t> </a:t>
            </a:r>
          </a:p>
          <a:p>
            <a:pPr marL="0" indent="0">
              <a:buNone/>
            </a:pPr>
            <a:endParaRPr lang="it-IT" sz="1800" dirty="0"/>
          </a:p>
        </p:txBody>
      </p:sp>
      <p:sp>
        <p:nvSpPr>
          <p:cNvPr id="2" name="CasellaDiTesto 4">
            <a:extLst>
              <a:ext uri="{FF2B5EF4-FFF2-40B4-BE49-F238E27FC236}">
                <a16:creationId xmlns:a16="http://schemas.microsoft.com/office/drawing/2014/main" id="{F80E3A36-F149-D288-FE90-1D305E17CA93}"/>
              </a:ext>
            </a:extLst>
          </p:cNvPr>
          <p:cNvSpPr txBox="1"/>
          <p:nvPr/>
        </p:nvSpPr>
        <p:spPr>
          <a:xfrm>
            <a:off x="0" y="6550223"/>
            <a:ext cx="12192000" cy="307777"/>
          </a:xfrm>
          <a:prstGeom prst="rect">
            <a:avLst/>
          </a:prstGeom>
          <a:noFill/>
        </p:spPr>
        <p:txBody>
          <a:bodyPr wrap="square" rtlCol="0">
            <a:spAutoFit/>
          </a:bodyPr>
          <a:lstStyle/>
          <a:p>
            <a:r>
              <a:rPr lang="en-US" sz="1400" i="0" u="none" strike="noStrike" baseline="0" dirty="0">
                <a:solidFill>
                  <a:schemeClr val="accent1">
                    <a:lumMod val="75000"/>
                  </a:schemeClr>
                </a:solidFill>
                <a:latin typeface="Tw Cen MT (Body)"/>
              </a:rPr>
              <a:t>(r) among Toronto’s Heritage Italians 				</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Cristiano, A., &amp; Nagy, N. | </a:t>
            </a:r>
            <a:r>
              <a:rPr lang="en-CA" sz="1400" dirty="0">
                <a:solidFill>
                  <a:schemeClr val="accent1">
                    <a:lumMod val="75000"/>
                  </a:schemeClr>
                </a:solidFill>
                <a:latin typeface="Tw Cen MT (Body)"/>
                <a:ea typeface="Times New Roman" panose="02020603050405020304" pitchFamily="18" charset="0"/>
                <a:cs typeface="Times New Roman" panose="02020603050405020304" pitchFamily="18" charset="0"/>
              </a:rPr>
              <a:t>WILA13</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11/12/2022</a:t>
            </a:r>
            <a:endParaRPr lang="it-IT" sz="1400" dirty="0">
              <a:solidFill>
                <a:schemeClr val="accent1">
                  <a:lumMod val="75000"/>
                </a:schemeClr>
              </a:solidFill>
              <a:latin typeface="Tw Cen MT (Body)"/>
            </a:endParaRPr>
          </a:p>
        </p:txBody>
      </p:sp>
      <p:sp>
        <p:nvSpPr>
          <p:cNvPr id="3" name="Rettangolo 5">
            <a:extLst>
              <a:ext uri="{FF2B5EF4-FFF2-40B4-BE49-F238E27FC236}">
                <a16:creationId xmlns:a16="http://schemas.microsoft.com/office/drawing/2014/main" id="{72FEDF00-7215-D2A2-6ED3-781D6A5D90B5}"/>
              </a:ext>
            </a:extLst>
          </p:cNvPr>
          <p:cNvSpPr/>
          <p:nvPr/>
        </p:nvSpPr>
        <p:spPr>
          <a:xfrm>
            <a:off x="418560" y="659570"/>
            <a:ext cx="599357" cy="13284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cxnSp>
        <p:nvCxnSpPr>
          <p:cNvPr id="5" name="Connettore diritto 24">
            <a:extLst>
              <a:ext uri="{FF2B5EF4-FFF2-40B4-BE49-F238E27FC236}">
                <a16:creationId xmlns:a16="http://schemas.microsoft.com/office/drawing/2014/main" id="{5D8EB47A-19C1-FD73-30F5-94020EB90825}"/>
              </a:ext>
            </a:extLst>
          </p:cNvPr>
          <p:cNvCxnSpPr>
            <a:cxnSpLocks/>
          </p:cNvCxnSpPr>
          <p:nvPr/>
        </p:nvCxnSpPr>
        <p:spPr>
          <a:xfrm>
            <a:off x="691210" y="539790"/>
            <a:ext cx="0" cy="9143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98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6CB865-73DD-789D-E92E-33D9EA523086}"/>
              </a:ext>
            </a:extLst>
          </p:cNvPr>
          <p:cNvSpPr>
            <a:spLocks noGrp="1"/>
          </p:cNvSpPr>
          <p:nvPr>
            <p:ph type="title"/>
          </p:nvPr>
        </p:nvSpPr>
        <p:spPr/>
        <p:txBody>
          <a:bodyPr/>
          <a:lstStyle/>
          <a:p>
            <a:r>
              <a:rPr lang="it-IT" dirty="0" err="1"/>
              <a:t>Research</a:t>
            </a:r>
            <a:r>
              <a:rPr lang="it-IT" dirty="0"/>
              <a:t> </a:t>
            </a:r>
            <a:r>
              <a:rPr lang="it-IT" dirty="0" err="1"/>
              <a:t>questions</a:t>
            </a:r>
            <a:endParaRPr lang="it-IT" dirty="0"/>
          </a:p>
        </p:txBody>
      </p:sp>
      <p:sp>
        <p:nvSpPr>
          <p:cNvPr id="3" name="Segnaposto contenuto 2">
            <a:extLst>
              <a:ext uri="{FF2B5EF4-FFF2-40B4-BE49-F238E27FC236}">
                <a16:creationId xmlns:a16="http://schemas.microsoft.com/office/drawing/2014/main" id="{57740759-E6FD-CAC7-5A32-73DD1ABCB9C8}"/>
              </a:ext>
            </a:extLst>
          </p:cNvPr>
          <p:cNvSpPr>
            <a:spLocks noGrp="1"/>
          </p:cNvSpPr>
          <p:nvPr>
            <p:ph idx="1"/>
          </p:nvPr>
        </p:nvSpPr>
        <p:spPr>
          <a:xfrm>
            <a:off x="1024128" y="2084832"/>
            <a:ext cx="9982369" cy="4023360"/>
          </a:xfrm>
        </p:spPr>
        <p:txBody>
          <a:bodyPr>
            <a:normAutofit/>
          </a:bodyPr>
          <a:lstStyle/>
          <a:p>
            <a:pPr marL="0" indent="0" algn="just">
              <a:spcBef>
                <a:spcPts val="0"/>
              </a:spcBef>
              <a:spcAft>
                <a:spcPts val="4500"/>
              </a:spcAft>
              <a:buNone/>
            </a:pPr>
            <a:r>
              <a:rPr lang="en-CA" sz="2400" dirty="0">
                <a:solidFill>
                  <a:srgbClr val="000000"/>
                </a:solidFill>
                <a:effectLst/>
                <a:ea typeface="Times New Roman" panose="02020603050405020304" pitchFamily="18" charset="0"/>
                <a:cs typeface="Arial" panose="020B0604020202020204" pitchFamily="34" charset="0"/>
              </a:rPr>
              <a:t>Minority varieties in contact situations: </a:t>
            </a:r>
            <a:r>
              <a:rPr lang="en-CA" sz="2400" b="1" dirty="0">
                <a:solidFill>
                  <a:srgbClr val="000000"/>
                </a:solidFill>
                <a:ea typeface="Times New Roman" panose="02020603050405020304" pitchFamily="18" charset="0"/>
                <a:cs typeface="Arial" panose="020B0604020202020204" pitchFamily="34" charset="0"/>
              </a:rPr>
              <a:t>attrition</a:t>
            </a:r>
            <a:r>
              <a:rPr lang="en-CA" sz="2400" dirty="0">
                <a:solidFill>
                  <a:srgbClr val="000000"/>
                </a:solidFill>
                <a:ea typeface="Times New Roman" panose="02020603050405020304" pitchFamily="18" charset="0"/>
                <a:cs typeface="Arial" panose="020B0604020202020204" pitchFamily="34" charset="0"/>
              </a:rPr>
              <a:t>, grammar </a:t>
            </a:r>
            <a:r>
              <a:rPr lang="en-CA" sz="2400" b="1" dirty="0">
                <a:solidFill>
                  <a:srgbClr val="000000"/>
                </a:solidFill>
                <a:ea typeface="Times New Roman" panose="02020603050405020304" pitchFamily="18" charset="0"/>
                <a:cs typeface="Arial" panose="020B0604020202020204" pitchFamily="34" charset="0"/>
              </a:rPr>
              <a:t>simplification</a:t>
            </a:r>
            <a:r>
              <a:rPr lang="en-CA" sz="2400" dirty="0">
                <a:solidFill>
                  <a:srgbClr val="000000"/>
                </a:solidFill>
                <a:ea typeface="Times New Roman" panose="02020603050405020304" pitchFamily="18" charset="0"/>
                <a:cs typeface="Arial" panose="020B0604020202020204" pitchFamily="34" charset="0"/>
              </a:rPr>
              <a:t>, or </a:t>
            </a:r>
            <a:r>
              <a:rPr lang="en-CA" sz="2400" b="1" dirty="0">
                <a:solidFill>
                  <a:srgbClr val="000000"/>
                </a:solidFill>
                <a:ea typeface="Times New Roman" panose="02020603050405020304" pitchFamily="18" charset="0"/>
                <a:cs typeface="Arial" panose="020B0604020202020204" pitchFamily="34" charset="0"/>
              </a:rPr>
              <a:t>transfer</a:t>
            </a:r>
            <a:r>
              <a:rPr lang="en-CA" sz="2400" dirty="0">
                <a:solidFill>
                  <a:srgbClr val="000000"/>
                </a:solidFill>
                <a:ea typeface="Times New Roman" panose="02020603050405020304" pitchFamily="18" charset="0"/>
                <a:cs typeface="Arial" panose="020B0604020202020204" pitchFamily="34" charset="0"/>
              </a:rPr>
              <a:t> from the majority language </a:t>
            </a:r>
            <a:r>
              <a:rPr lang="en-CA" sz="2200" dirty="0">
                <a:solidFill>
                  <a:schemeClr val="tx1">
                    <a:lumMod val="50000"/>
                    <a:lumOff val="50000"/>
                  </a:schemeClr>
                </a:solidFill>
                <a:ea typeface="Times New Roman" panose="02020603050405020304" pitchFamily="18" charset="0"/>
                <a:cs typeface="Arial" panose="020B0604020202020204" pitchFamily="34" charset="0"/>
              </a:rPr>
              <a:t>(</a:t>
            </a:r>
            <a:r>
              <a:rPr lang="it-IT" sz="2200" b="0" i="0" u="none" strike="noStrike" baseline="0" dirty="0" err="1">
                <a:solidFill>
                  <a:schemeClr val="tx1">
                    <a:lumMod val="50000"/>
                    <a:lumOff val="50000"/>
                  </a:schemeClr>
                </a:solidFill>
              </a:rPr>
              <a:t>Benmamoun</a:t>
            </a:r>
            <a:r>
              <a:rPr lang="it-IT" sz="2200" b="0" i="0" u="none" strike="noStrike" baseline="0" dirty="0">
                <a:solidFill>
                  <a:schemeClr val="tx1">
                    <a:lumMod val="50000"/>
                    <a:lumOff val="50000"/>
                  </a:schemeClr>
                </a:solidFill>
              </a:rPr>
              <a:t> et al. 2013; </a:t>
            </a:r>
            <a:r>
              <a:rPr lang="it-IT" sz="2200" b="0" i="0" u="none" strike="noStrike" baseline="0" dirty="0" err="1">
                <a:solidFill>
                  <a:schemeClr val="tx1">
                    <a:lumMod val="50000"/>
                    <a:lumOff val="50000"/>
                  </a:schemeClr>
                </a:solidFill>
              </a:rPr>
              <a:t>Polinsky</a:t>
            </a:r>
            <a:r>
              <a:rPr lang="it-IT" sz="2200" b="0" i="0" u="none" strike="noStrike" baseline="0" dirty="0">
                <a:solidFill>
                  <a:schemeClr val="tx1">
                    <a:lumMod val="50000"/>
                    <a:lumOff val="50000"/>
                  </a:schemeClr>
                </a:solidFill>
              </a:rPr>
              <a:t> 2018)</a:t>
            </a:r>
          </a:p>
          <a:p>
            <a:pPr marL="0" indent="0" algn="just">
              <a:spcBef>
                <a:spcPts val="0"/>
              </a:spcBef>
              <a:spcAft>
                <a:spcPts val="4500"/>
              </a:spcAft>
              <a:buNone/>
            </a:pPr>
            <a:r>
              <a:rPr lang="it-IT" sz="2400" i="1" dirty="0"/>
              <a:t>Can </a:t>
            </a:r>
            <a:r>
              <a:rPr lang="it-IT" sz="2400" i="1" dirty="0" err="1"/>
              <a:t>we</a:t>
            </a:r>
            <a:r>
              <a:rPr lang="it-IT" sz="2400" i="1" dirty="0"/>
              <a:t> </a:t>
            </a:r>
            <a:r>
              <a:rPr lang="it-IT" sz="2400" i="1" dirty="0" err="1"/>
              <a:t>find</a:t>
            </a:r>
            <a:r>
              <a:rPr lang="it-IT" sz="2400" i="1" dirty="0"/>
              <a:t> </a:t>
            </a:r>
            <a:r>
              <a:rPr lang="it-IT" sz="2400" i="1" dirty="0" err="1"/>
              <a:t>evidence</a:t>
            </a:r>
            <a:r>
              <a:rPr lang="it-IT" sz="2400" i="1" dirty="0"/>
              <a:t> of contact </a:t>
            </a:r>
            <a:r>
              <a:rPr lang="it-IT" sz="2400" i="1" dirty="0" err="1"/>
              <a:t>effects</a:t>
            </a:r>
            <a:r>
              <a:rPr lang="it-IT" sz="2400" i="1" dirty="0"/>
              <a:t> or of </a:t>
            </a:r>
            <a:r>
              <a:rPr lang="it-IT" sz="2400" i="1" dirty="0" err="1"/>
              <a:t>language-internal</a:t>
            </a:r>
            <a:r>
              <a:rPr lang="it-IT" sz="2400" i="1" dirty="0"/>
              <a:t> </a:t>
            </a:r>
            <a:r>
              <a:rPr lang="it-IT" sz="2400" i="1" dirty="0" err="1"/>
              <a:t>lenition</a:t>
            </a:r>
            <a:r>
              <a:rPr lang="it-IT" sz="2400" i="1" dirty="0"/>
              <a:t>?</a:t>
            </a:r>
          </a:p>
          <a:p>
            <a:pPr marL="0" indent="0" algn="just">
              <a:spcBef>
                <a:spcPts val="0"/>
              </a:spcBef>
              <a:spcAft>
                <a:spcPts val="4500"/>
              </a:spcAft>
              <a:buNone/>
            </a:pPr>
            <a:endParaRPr lang="en-CA" sz="2400" dirty="0">
              <a:solidFill>
                <a:srgbClr val="000000"/>
              </a:solidFill>
              <a:cs typeface="Arial" panose="020B0604020202020204" pitchFamily="34" charset="0"/>
            </a:endParaRPr>
          </a:p>
          <a:p>
            <a:pPr marL="0" indent="0" algn="just">
              <a:buNone/>
            </a:pPr>
            <a:endParaRPr lang="en-CA" sz="2300" dirty="0">
              <a:solidFill>
                <a:srgbClr val="000000"/>
              </a:solidFill>
              <a:cs typeface="Arial" panose="020B0604020202020204" pitchFamily="34" charset="0"/>
            </a:endParaRPr>
          </a:p>
        </p:txBody>
      </p:sp>
      <p:sp>
        <p:nvSpPr>
          <p:cNvPr id="5" name="CasellaDiTesto 4">
            <a:extLst>
              <a:ext uri="{FF2B5EF4-FFF2-40B4-BE49-F238E27FC236}">
                <a16:creationId xmlns:a16="http://schemas.microsoft.com/office/drawing/2014/main" id="{16EBD551-F1B8-CA20-ABC6-E06BE738E14C}"/>
              </a:ext>
            </a:extLst>
          </p:cNvPr>
          <p:cNvSpPr txBox="1"/>
          <p:nvPr/>
        </p:nvSpPr>
        <p:spPr>
          <a:xfrm>
            <a:off x="0" y="6550223"/>
            <a:ext cx="12192000" cy="307777"/>
          </a:xfrm>
          <a:prstGeom prst="rect">
            <a:avLst/>
          </a:prstGeom>
          <a:noFill/>
        </p:spPr>
        <p:txBody>
          <a:bodyPr wrap="square" rtlCol="0">
            <a:spAutoFit/>
          </a:bodyPr>
          <a:lstStyle/>
          <a:p>
            <a:r>
              <a:rPr lang="en-US" sz="1400" i="0" u="none" strike="noStrike" baseline="0" dirty="0">
                <a:solidFill>
                  <a:schemeClr val="accent1">
                    <a:lumMod val="75000"/>
                  </a:schemeClr>
                </a:solidFill>
                <a:latin typeface="Tw Cen MT (Body)"/>
              </a:rPr>
              <a:t>(r) among Toronto’s Heritage Italians 				</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Cristiano, A., &amp; Nagy, N. | </a:t>
            </a:r>
            <a:r>
              <a:rPr lang="en-CA" sz="1400" dirty="0">
                <a:solidFill>
                  <a:schemeClr val="accent1">
                    <a:lumMod val="75000"/>
                  </a:schemeClr>
                </a:solidFill>
                <a:latin typeface="Tw Cen MT (Body)"/>
                <a:ea typeface="Times New Roman" panose="02020603050405020304" pitchFamily="18" charset="0"/>
                <a:cs typeface="Times New Roman" panose="02020603050405020304" pitchFamily="18" charset="0"/>
              </a:rPr>
              <a:t>WILA13</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11/12/2022</a:t>
            </a:r>
            <a:endParaRPr lang="it-IT" sz="1400" dirty="0">
              <a:solidFill>
                <a:schemeClr val="accent1">
                  <a:lumMod val="75000"/>
                </a:schemeClr>
              </a:solidFill>
              <a:latin typeface="Tw Cen MT (Body)"/>
            </a:endParaRPr>
          </a:p>
        </p:txBody>
      </p:sp>
      <p:sp>
        <p:nvSpPr>
          <p:cNvPr id="4" name="Slide Number Placeholder 3">
            <a:extLst>
              <a:ext uri="{FF2B5EF4-FFF2-40B4-BE49-F238E27FC236}">
                <a16:creationId xmlns:a16="http://schemas.microsoft.com/office/drawing/2014/main" id="{7C891639-1217-2426-1DB3-B6FA2412A18F}"/>
              </a:ext>
            </a:extLst>
          </p:cNvPr>
          <p:cNvSpPr>
            <a:spLocks noGrp="1"/>
          </p:cNvSpPr>
          <p:nvPr>
            <p:ph type="sldNum" sz="quarter" idx="12"/>
          </p:nvPr>
        </p:nvSpPr>
        <p:spPr/>
        <p:txBody>
          <a:bodyPr/>
          <a:lstStyle/>
          <a:p>
            <a:fld id="{41D42F34-B541-46BF-9E0C-95192B1709EE}" type="slidenum">
              <a:rPr lang="it-IT" smtClean="0"/>
              <a:t>2</a:t>
            </a:fld>
            <a:endParaRPr lang="it-IT"/>
          </a:p>
        </p:txBody>
      </p:sp>
      <p:graphicFrame>
        <p:nvGraphicFramePr>
          <p:cNvPr id="8" name="Table 6">
            <a:extLst>
              <a:ext uri="{FF2B5EF4-FFF2-40B4-BE49-F238E27FC236}">
                <a16:creationId xmlns:a16="http://schemas.microsoft.com/office/drawing/2014/main" id="{BFDE4134-5F56-F1E0-C65A-7821DFEEA2B1}"/>
              </a:ext>
            </a:extLst>
          </p:cNvPr>
          <p:cNvGraphicFramePr>
            <a:graphicFrameLocks noGrp="1"/>
          </p:cNvGraphicFramePr>
          <p:nvPr>
            <p:extLst>
              <p:ext uri="{D42A27DB-BD31-4B8C-83A1-F6EECF244321}">
                <p14:modId xmlns:p14="http://schemas.microsoft.com/office/powerpoint/2010/main" val="2505512773"/>
              </p:ext>
            </p:extLst>
          </p:nvPr>
        </p:nvGraphicFramePr>
        <p:xfrm>
          <a:off x="1523385" y="4451384"/>
          <a:ext cx="8721558" cy="1409611"/>
        </p:xfrm>
        <a:graphic>
          <a:graphicData uri="http://schemas.openxmlformats.org/drawingml/2006/table">
            <a:tbl>
              <a:tblPr firstRow="1" bandRow="1">
                <a:tableStyleId>{5C22544A-7EE6-4342-B048-85BDC9FD1C3A}</a:tableStyleId>
              </a:tblPr>
              <a:tblGrid>
                <a:gridCol w="4360779">
                  <a:extLst>
                    <a:ext uri="{9D8B030D-6E8A-4147-A177-3AD203B41FA5}">
                      <a16:colId xmlns:a16="http://schemas.microsoft.com/office/drawing/2014/main" val="2934908737"/>
                    </a:ext>
                  </a:extLst>
                </a:gridCol>
                <a:gridCol w="4360779">
                  <a:extLst>
                    <a:ext uri="{9D8B030D-6E8A-4147-A177-3AD203B41FA5}">
                      <a16:colId xmlns:a16="http://schemas.microsoft.com/office/drawing/2014/main" val="728884190"/>
                    </a:ext>
                  </a:extLst>
                </a:gridCol>
              </a:tblGrid>
              <a:tr h="586651">
                <a:tc>
                  <a:txBody>
                    <a:bodyPr/>
                    <a:lstStyle/>
                    <a:p>
                      <a:pPr algn="ctr"/>
                      <a:r>
                        <a:rPr lang="it-IT" sz="2400" dirty="0"/>
                        <a:t>ITALIAN RHOTICS</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it-IT" sz="2400" dirty="0"/>
                        <a:t>CANADIAN ENGLISH RHOTICS</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820917638"/>
                  </a:ext>
                </a:extLst>
              </a:tr>
              <a:tr h="586651">
                <a:tc>
                  <a:txBody>
                    <a:bodyPr/>
                    <a:lstStyle/>
                    <a:p>
                      <a:pPr algn="ctr"/>
                      <a:r>
                        <a:rPr lang="it-IT" sz="2400" dirty="0" err="1"/>
                        <a:t>Taps</a:t>
                      </a:r>
                      <a:r>
                        <a:rPr lang="it-IT" sz="2400" dirty="0"/>
                        <a:t>, </a:t>
                      </a:r>
                      <a:r>
                        <a:rPr lang="it-IT" sz="2400" dirty="0" err="1"/>
                        <a:t>trills</a:t>
                      </a:r>
                      <a:r>
                        <a:rPr lang="it-IT" sz="2400" dirty="0"/>
                        <a:t>,</a:t>
                      </a:r>
                    </a:p>
                    <a:p>
                      <a:pPr algn="ctr"/>
                      <a:r>
                        <a:rPr lang="it-IT" sz="2400" dirty="0" err="1"/>
                        <a:t>approximants</a:t>
                      </a:r>
                      <a:r>
                        <a:rPr lang="it-IT" sz="2400" dirty="0"/>
                        <a:t>, </a:t>
                      </a:r>
                      <a:r>
                        <a:rPr lang="it-IT" sz="2400" dirty="0" err="1"/>
                        <a:t>fricatives</a:t>
                      </a:r>
                      <a:endParaRPr lang="it-IT" sz="24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C1F9AD"/>
                    </a:solidFill>
                  </a:tcPr>
                </a:tc>
                <a:tc>
                  <a:txBody>
                    <a:bodyPr/>
                    <a:lstStyle/>
                    <a:p>
                      <a:pPr algn="ctr"/>
                      <a:r>
                        <a:rPr lang="it-IT" sz="2400" dirty="0" err="1"/>
                        <a:t>Approximants</a:t>
                      </a:r>
                      <a:endParaRPr lang="it-IT" sz="2400" dirty="0"/>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6C692"/>
                    </a:solidFill>
                  </a:tcPr>
                </a:tc>
                <a:extLst>
                  <a:ext uri="{0D108BD9-81ED-4DB2-BD59-A6C34878D82A}">
                    <a16:rowId xmlns:a16="http://schemas.microsoft.com/office/drawing/2014/main" val="4191350325"/>
                  </a:ext>
                </a:extLst>
              </a:tr>
            </a:tbl>
          </a:graphicData>
        </a:graphic>
      </p:graphicFrame>
    </p:spTree>
    <p:extLst>
      <p:ext uri="{BB962C8B-B14F-4D97-AF65-F5344CB8AC3E}">
        <p14:creationId xmlns:p14="http://schemas.microsoft.com/office/powerpoint/2010/main" val="270865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25">
            <a:extLst>
              <a:ext uri="{FF2B5EF4-FFF2-40B4-BE49-F238E27FC236}">
                <a16:creationId xmlns:a16="http://schemas.microsoft.com/office/drawing/2014/main" id="{31003D73-B7ED-34B3-34AC-443C6A0645C3}"/>
              </a:ext>
            </a:extLst>
          </p:cNvPr>
          <p:cNvSpPr/>
          <p:nvPr/>
        </p:nvSpPr>
        <p:spPr>
          <a:xfrm>
            <a:off x="3847945" y="873285"/>
            <a:ext cx="359842"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5"/>
          <p:cNvPicPr>
            <a:picLocks noChangeAspect="1"/>
          </p:cNvPicPr>
          <p:nvPr/>
        </p:nvPicPr>
        <p:blipFill rotWithShape="1">
          <a:blip r:embed="rId3"/>
          <a:srcRect l="50000" r="-50000"/>
          <a:stretch/>
        </p:blipFill>
        <p:spPr>
          <a:xfrm>
            <a:off x="3642053" y="1135250"/>
            <a:ext cx="6151847" cy="3591395"/>
          </a:xfrm>
          <a:prstGeom prst="rect">
            <a:avLst/>
          </a:prstGeom>
        </p:spPr>
      </p:pic>
      <p:sp>
        <p:nvSpPr>
          <p:cNvPr id="2" name="Title 1"/>
          <p:cNvSpPr>
            <a:spLocks noGrp="1"/>
          </p:cNvSpPr>
          <p:nvPr>
            <p:ph type="title"/>
          </p:nvPr>
        </p:nvSpPr>
        <p:spPr>
          <a:xfrm>
            <a:off x="3629793" y="136106"/>
            <a:ext cx="3734102" cy="1143000"/>
          </a:xfrm>
        </p:spPr>
        <p:txBody>
          <a:bodyPr>
            <a:noAutofit/>
          </a:bodyPr>
          <a:lstStyle/>
          <a:p>
            <a:r>
              <a:rPr lang="en-US" sz="3200" dirty="0">
                <a:solidFill>
                  <a:srgbClr val="009051"/>
                </a:solidFill>
              </a:rPr>
              <a:t> Homeland Calabrian</a:t>
            </a:r>
          </a:p>
        </p:txBody>
      </p:sp>
      <p:sp>
        <p:nvSpPr>
          <p:cNvPr id="3" name="Content Placeholder 2"/>
          <p:cNvSpPr>
            <a:spLocks noGrp="1"/>
          </p:cNvSpPr>
          <p:nvPr>
            <p:ph idx="1"/>
          </p:nvPr>
        </p:nvSpPr>
        <p:spPr>
          <a:xfrm>
            <a:off x="4831417" y="3430493"/>
            <a:ext cx="3520685" cy="902106"/>
          </a:xfrm>
        </p:spPr>
        <p:txBody>
          <a:bodyPr/>
          <a:lstStyle/>
          <a:p>
            <a:pPr marL="0" indent="0">
              <a:buNone/>
            </a:pPr>
            <a:r>
              <a:rPr lang="en-US" dirty="0">
                <a:solidFill>
                  <a:srgbClr val="0000FF"/>
                </a:solidFill>
              </a:rPr>
              <a:t>Mediterranean</a:t>
            </a:r>
          </a:p>
        </p:txBody>
      </p:sp>
      <p:sp>
        <p:nvSpPr>
          <p:cNvPr id="7" name="TextBox 6"/>
          <p:cNvSpPr txBox="1"/>
          <p:nvPr/>
        </p:nvSpPr>
        <p:spPr>
          <a:xfrm>
            <a:off x="3562614" y="1463158"/>
            <a:ext cx="359842" cy="488403"/>
          </a:xfrm>
          <a:prstGeom prst="rect">
            <a:avLst/>
          </a:prstGeom>
          <a:noFill/>
        </p:spPr>
        <p:txBody>
          <a:bodyPr wrap="none" rtlCol="0">
            <a:spAutoFit/>
          </a:bodyPr>
          <a:lstStyle/>
          <a:p>
            <a:pPr>
              <a:lnSpc>
                <a:spcPct val="110000"/>
              </a:lnSpc>
            </a:pPr>
            <a:r>
              <a:rPr lang="en-US" sz="1200" i="1" dirty="0" err="1">
                <a:latin typeface="Calibri Light" panose="020F0302020204030204" pitchFamily="34" charset="0"/>
              </a:rPr>
              <a:t>Fr</a:t>
            </a:r>
            <a:endParaRPr lang="en-US" sz="1200" i="1" dirty="0">
              <a:latin typeface="Calibri Light" panose="020F0302020204030204" pitchFamily="34" charset="0"/>
            </a:endParaRPr>
          </a:p>
          <a:p>
            <a:pPr>
              <a:lnSpc>
                <a:spcPct val="110000"/>
              </a:lnSpc>
            </a:pPr>
            <a:r>
              <a:rPr lang="en-US" sz="1200" i="1" dirty="0" err="1">
                <a:latin typeface="Calibri Light" panose="020F0302020204030204" pitchFamily="34" charset="0"/>
              </a:rPr>
              <a:t>Sw</a:t>
            </a:r>
            <a:endParaRPr lang="en-US" sz="1200" i="1" dirty="0">
              <a:latin typeface="Calibri Light" panose="020F0302020204030204" pitchFamily="34" charset="0"/>
            </a:endParaRPr>
          </a:p>
        </p:txBody>
      </p:sp>
      <p:sp>
        <p:nvSpPr>
          <p:cNvPr id="9" name="TextBox 8"/>
          <p:cNvSpPr txBox="1"/>
          <p:nvPr/>
        </p:nvSpPr>
        <p:spPr>
          <a:xfrm>
            <a:off x="6542991" y="4180560"/>
            <a:ext cx="355162" cy="349648"/>
          </a:xfrm>
          <a:prstGeom prst="rect">
            <a:avLst/>
          </a:prstGeom>
          <a:noFill/>
        </p:spPr>
        <p:txBody>
          <a:bodyPr wrap="none" rtlCol="0">
            <a:spAutoFit/>
          </a:bodyPr>
          <a:lstStyle/>
          <a:p>
            <a:pPr>
              <a:lnSpc>
                <a:spcPct val="110000"/>
              </a:lnSpc>
            </a:pPr>
            <a:r>
              <a:rPr lang="en-US" sz="1600" i="1" dirty="0" err="1">
                <a:latin typeface="Calibri Light" panose="020F0302020204030204" pitchFamily="34" charset="0"/>
              </a:rPr>
              <a:t>pt</a:t>
            </a:r>
            <a:endParaRPr lang="en-US" sz="1600" i="1" dirty="0">
              <a:latin typeface="Calibri Light" panose="020F0302020204030204" pitchFamily="34" charset="0"/>
            </a:endParaRPr>
          </a:p>
        </p:txBody>
      </p:sp>
      <p:sp>
        <p:nvSpPr>
          <p:cNvPr id="10" name="Heart 9">
            <a:extLst>
              <a:ext uri="{FF2B5EF4-FFF2-40B4-BE49-F238E27FC236}">
                <a16:creationId xmlns:a16="http://schemas.microsoft.com/office/drawing/2014/main" id="{2C85381C-48B0-4D49-9024-3429D276F12A}"/>
              </a:ext>
            </a:extLst>
          </p:cNvPr>
          <p:cNvSpPr/>
          <p:nvPr/>
        </p:nvSpPr>
        <p:spPr>
          <a:xfrm>
            <a:off x="10258856" y="1746715"/>
            <a:ext cx="176020" cy="218174"/>
          </a:xfrm>
          <a:prstGeom prst="hear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27" name="TextBox 23">
            <a:extLst>
              <a:ext uri="{FF2B5EF4-FFF2-40B4-BE49-F238E27FC236}">
                <a16:creationId xmlns:a16="http://schemas.microsoft.com/office/drawing/2014/main" id="{6587C2D4-245D-38F4-33FC-B7FC6FC30D86}"/>
              </a:ext>
            </a:extLst>
          </p:cNvPr>
          <p:cNvSpPr txBox="1"/>
          <p:nvPr/>
        </p:nvSpPr>
        <p:spPr>
          <a:xfrm>
            <a:off x="9011575" y="5709386"/>
            <a:ext cx="895425" cy="465414"/>
          </a:xfrm>
          <a:prstGeom prst="rect">
            <a:avLst/>
          </a:prstGeom>
          <a:noFill/>
        </p:spPr>
        <p:txBody>
          <a:bodyPr wrap="square" rtlCol="0">
            <a:spAutoFit/>
          </a:bodyPr>
          <a:lstStyle/>
          <a:p>
            <a:r>
              <a:rPr lang="it-IT" sz="2400" b="1" dirty="0">
                <a:solidFill>
                  <a:schemeClr val="bg1"/>
                </a:solidFill>
              </a:rPr>
              <a:t>[</a:t>
            </a:r>
            <a:r>
              <a:rPr lang="it-IT" sz="2400" b="1" dirty="0" err="1">
                <a:solidFill>
                  <a:schemeClr val="bg1"/>
                </a:solidFill>
              </a:rPr>
              <a:t>ɹ</a:t>
            </a:r>
            <a:r>
              <a:rPr lang="it-IT" sz="2400" b="1" dirty="0">
                <a:solidFill>
                  <a:schemeClr val="bg1"/>
                </a:solidFill>
              </a:rPr>
              <a:t>]</a:t>
            </a:r>
            <a:endParaRPr lang="en-CA" sz="2400" b="1" dirty="0">
              <a:solidFill>
                <a:schemeClr val="bg1"/>
              </a:solidFill>
            </a:endParaRPr>
          </a:p>
        </p:txBody>
      </p:sp>
      <p:pic>
        <p:nvPicPr>
          <p:cNvPr id="2050" name="Picture 2" descr="Where is Toronto Located, Toronto Location on Canada Map">
            <a:extLst>
              <a:ext uri="{FF2B5EF4-FFF2-40B4-BE49-F238E27FC236}">
                <a16:creationId xmlns:a16="http://schemas.microsoft.com/office/drawing/2014/main" id="{D394BF1F-BB79-0745-B187-8C822685B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982" y="1192106"/>
            <a:ext cx="4136967" cy="3542458"/>
          </a:xfrm>
          <a:prstGeom prst="rect">
            <a:avLst/>
          </a:prstGeom>
          <a:noFill/>
          <a:ln w="38100">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11" name="Segnaposto contenuto 2">
            <a:extLst>
              <a:ext uri="{FF2B5EF4-FFF2-40B4-BE49-F238E27FC236}">
                <a16:creationId xmlns:a16="http://schemas.microsoft.com/office/drawing/2014/main" id="{508102CF-BE13-3773-36ED-4DC2FA098AB9}"/>
              </a:ext>
            </a:extLst>
          </p:cNvPr>
          <p:cNvSpPr txBox="1">
            <a:spLocks/>
          </p:cNvSpPr>
          <p:nvPr/>
        </p:nvSpPr>
        <p:spPr>
          <a:xfrm>
            <a:off x="3562614" y="4833525"/>
            <a:ext cx="4363686" cy="108171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spcAft>
                <a:spcPts val="0"/>
              </a:spcAft>
              <a:buFont typeface="Tw Cen MT" panose="020B0602020104020603" pitchFamily="34" charset="0"/>
              <a:buNone/>
            </a:pPr>
            <a:r>
              <a:rPr lang="it-IT" sz="2000" dirty="0" err="1">
                <a:solidFill>
                  <a:srgbClr val="00B050"/>
                </a:solidFill>
              </a:rPr>
              <a:t>Regional</a:t>
            </a:r>
            <a:r>
              <a:rPr lang="it-IT" sz="2000" dirty="0">
                <a:solidFill>
                  <a:srgbClr val="00B050"/>
                </a:solidFill>
              </a:rPr>
              <a:t> Southern Italian </a:t>
            </a:r>
            <a:r>
              <a:rPr lang="it-IT" sz="2000" dirty="0" err="1">
                <a:solidFill>
                  <a:srgbClr val="00B050"/>
                </a:solidFill>
              </a:rPr>
              <a:t>variety</a:t>
            </a:r>
            <a:endParaRPr lang="it-IT" sz="2000" dirty="0">
              <a:solidFill>
                <a:srgbClr val="00B050"/>
              </a:solidFill>
            </a:endParaRPr>
          </a:p>
        </p:txBody>
      </p:sp>
      <p:sp>
        <p:nvSpPr>
          <p:cNvPr id="12" name="Segnaposto contenuto 2">
            <a:extLst>
              <a:ext uri="{FF2B5EF4-FFF2-40B4-BE49-F238E27FC236}">
                <a16:creationId xmlns:a16="http://schemas.microsoft.com/office/drawing/2014/main" id="{AA06B38D-3562-2BB5-06D6-6C76B50DA030}"/>
              </a:ext>
            </a:extLst>
          </p:cNvPr>
          <p:cNvSpPr txBox="1">
            <a:spLocks/>
          </p:cNvSpPr>
          <p:nvPr/>
        </p:nvSpPr>
        <p:spPr>
          <a:xfrm>
            <a:off x="7151745" y="4771346"/>
            <a:ext cx="5086464" cy="142294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Font typeface="Tw Cen MT" panose="020B0602020104020603" pitchFamily="34" charset="0"/>
              <a:buNone/>
            </a:pPr>
            <a:r>
              <a:rPr lang="it-IT" sz="2000" dirty="0">
                <a:solidFill>
                  <a:schemeClr val="accent4">
                    <a:lumMod val="75000"/>
                  </a:schemeClr>
                </a:solidFill>
              </a:rPr>
              <a:t>Canadian English: </a:t>
            </a:r>
            <a:r>
              <a:rPr lang="it-IT" sz="2000" dirty="0" err="1">
                <a:solidFill>
                  <a:schemeClr val="accent4">
                    <a:lumMod val="75000"/>
                  </a:schemeClr>
                </a:solidFill>
              </a:rPr>
              <a:t>majority</a:t>
            </a:r>
            <a:r>
              <a:rPr lang="it-IT" sz="2000" dirty="0">
                <a:solidFill>
                  <a:schemeClr val="accent4">
                    <a:lumMod val="75000"/>
                  </a:schemeClr>
                </a:solidFill>
              </a:rPr>
              <a:t> language in the city</a:t>
            </a:r>
          </a:p>
        </p:txBody>
      </p:sp>
      <p:sp>
        <p:nvSpPr>
          <p:cNvPr id="14" name="TextBox 13">
            <a:extLst>
              <a:ext uri="{FF2B5EF4-FFF2-40B4-BE49-F238E27FC236}">
                <a16:creationId xmlns:a16="http://schemas.microsoft.com/office/drawing/2014/main" id="{B1F11BC5-D964-E219-98EB-C67551B1CE59}"/>
              </a:ext>
            </a:extLst>
          </p:cNvPr>
          <p:cNvSpPr txBox="1"/>
          <p:nvPr/>
        </p:nvSpPr>
        <p:spPr>
          <a:xfrm>
            <a:off x="3650852" y="3894788"/>
            <a:ext cx="300082" cy="349648"/>
          </a:xfrm>
          <a:prstGeom prst="rect">
            <a:avLst/>
          </a:prstGeom>
          <a:noFill/>
        </p:spPr>
        <p:txBody>
          <a:bodyPr wrap="none" rtlCol="0">
            <a:spAutoFit/>
          </a:bodyPr>
          <a:lstStyle/>
          <a:p>
            <a:pPr>
              <a:lnSpc>
                <a:spcPct val="110000"/>
              </a:lnSpc>
            </a:pPr>
            <a:r>
              <a:rPr lang="en-US" sz="1600" i="1" dirty="0">
                <a:latin typeface="Calibri Light" panose="020F0302020204030204" pitchFamily="34" charset="0"/>
              </a:rPr>
              <a:t>A</a:t>
            </a:r>
          </a:p>
        </p:txBody>
      </p:sp>
      <p:grpSp>
        <p:nvGrpSpPr>
          <p:cNvPr id="16" name="Group 15">
            <a:extLst>
              <a:ext uri="{FF2B5EF4-FFF2-40B4-BE49-F238E27FC236}">
                <a16:creationId xmlns:a16="http://schemas.microsoft.com/office/drawing/2014/main" id="{CEF75A94-A398-96ED-5E10-88697A417262}"/>
              </a:ext>
            </a:extLst>
          </p:cNvPr>
          <p:cNvGrpSpPr/>
          <p:nvPr/>
        </p:nvGrpSpPr>
        <p:grpSpPr>
          <a:xfrm>
            <a:off x="4526480" y="5280247"/>
            <a:ext cx="5821002" cy="1269976"/>
            <a:chOff x="5261527" y="190965"/>
            <a:chExt cx="5821002" cy="1404257"/>
          </a:xfrm>
        </p:grpSpPr>
        <p:sp>
          <p:nvSpPr>
            <p:cNvPr id="17" name="Left-Right Arrow 16">
              <a:extLst>
                <a:ext uri="{FF2B5EF4-FFF2-40B4-BE49-F238E27FC236}">
                  <a16:creationId xmlns:a16="http://schemas.microsoft.com/office/drawing/2014/main" id="{914226BF-B668-6041-982B-FA09A6BD68E5}"/>
                </a:ext>
              </a:extLst>
            </p:cNvPr>
            <p:cNvSpPr/>
            <p:nvPr/>
          </p:nvSpPr>
          <p:spPr>
            <a:xfrm>
              <a:off x="5261527" y="190965"/>
              <a:ext cx="5821002" cy="14042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extBox 17">
              <a:extLst>
                <a:ext uri="{FF2B5EF4-FFF2-40B4-BE49-F238E27FC236}">
                  <a16:creationId xmlns:a16="http://schemas.microsoft.com/office/drawing/2014/main" id="{865CC94E-1C0A-FA25-6846-8DF9731878D9}"/>
                </a:ext>
              </a:extLst>
            </p:cNvPr>
            <p:cNvSpPr txBox="1"/>
            <p:nvPr/>
          </p:nvSpPr>
          <p:spPr>
            <a:xfrm>
              <a:off x="5633357" y="665479"/>
              <a:ext cx="1198300" cy="461665"/>
            </a:xfrm>
            <a:prstGeom prst="rect">
              <a:avLst/>
            </a:prstGeom>
            <a:noFill/>
          </p:spPr>
          <p:txBody>
            <a:bodyPr wrap="square" rtlCol="0">
              <a:spAutoFit/>
            </a:bodyPr>
            <a:lstStyle/>
            <a:p>
              <a:r>
                <a:rPr lang="it-IT" sz="2400" b="1" dirty="0">
                  <a:solidFill>
                    <a:schemeClr val="bg1"/>
                  </a:solidFill>
                </a:rPr>
                <a:t>[</a:t>
              </a:r>
              <a:r>
                <a:rPr lang="it-IT" sz="2400" b="1" dirty="0" err="1">
                  <a:solidFill>
                    <a:schemeClr val="bg1"/>
                  </a:solidFill>
                </a:rPr>
                <a:t>r</a:t>
              </a:r>
              <a:r>
                <a:rPr lang="it-IT" sz="2400" b="1" dirty="0">
                  <a:solidFill>
                    <a:schemeClr val="bg1"/>
                  </a:solidFill>
                </a:rPr>
                <a:t>], [</a:t>
              </a:r>
              <a:r>
                <a:rPr lang="it-IT" sz="2400" b="1" dirty="0" err="1">
                  <a:solidFill>
                    <a:schemeClr val="bg1"/>
                  </a:solidFill>
                </a:rPr>
                <a:t>ɾ</a:t>
              </a:r>
              <a:r>
                <a:rPr lang="it-IT" sz="2400" b="1" dirty="0">
                  <a:solidFill>
                    <a:schemeClr val="bg1"/>
                  </a:solidFill>
                </a:rPr>
                <a:t>])</a:t>
              </a:r>
              <a:endParaRPr lang="en-CA" sz="2400" b="1" dirty="0">
                <a:solidFill>
                  <a:schemeClr val="bg1"/>
                </a:solidFill>
              </a:endParaRPr>
            </a:p>
          </p:txBody>
        </p:sp>
        <p:sp>
          <p:nvSpPr>
            <p:cNvPr id="20" name="TextBox 19">
              <a:extLst>
                <a:ext uri="{FF2B5EF4-FFF2-40B4-BE49-F238E27FC236}">
                  <a16:creationId xmlns:a16="http://schemas.microsoft.com/office/drawing/2014/main" id="{F22D13F8-038E-B942-943F-FFA16461AFAE}"/>
                </a:ext>
              </a:extLst>
            </p:cNvPr>
            <p:cNvSpPr txBox="1"/>
            <p:nvPr/>
          </p:nvSpPr>
          <p:spPr>
            <a:xfrm>
              <a:off x="7940185" y="643207"/>
              <a:ext cx="898072" cy="510479"/>
            </a:xfrm>
            <a:prstGeom prst="rect">
              <a:avLst/>
            </a:prstGeom>
            <a:noFill/>
          </p:spPr>
          <p:txBody>
            <a:bodyPr wrap="square" rtlCol="0">
              <a:spAutoFit/>
            </a:bodyPr>
            <a:lstStyle/>
            <a:p>
              <a:r>
                <a:rPr lang="it-IT" sz="2400" b="1" dirty="0">
                  <a:solidFill>
                    <a:schemeClr val="bg1"/>
                  </a:solidFill>
                </a:rPr>
                <a:t>[</a:t>
              </a:r>
              <a:r>
                <a:rPr lang="it-IT" sz="2400" b="1" dirty="0" err="1">
                  <a:solidFill>
                    <a:schemeClr val="bg1"/>
                  </a:solidFill>
                </a:rPr>
                <a:t>ɾɹ</a:t>
              </a:r>
              <a:r>
                <a:rPr lang="it-IT" sz="2400" b="1" dirty="0">
                  <a:solidFill>
                    <a:schemeClr val="bg1"/>
                  </a:solidFill>
                </a:rPr>
                <a:t>̝̊]</a:t>
              </a:r>
              <a:endParaRPr lang="en-CA" sz="2400" b="1" dirty="0">
                <a:solidFill>
                  <a:schemeClr val="bg1"/>
                </a:solidFill>
              </a:endParaRPr>
            </a:p>
          </p:txBody>
        </p:sp>
      </p:grpSp>
      <p:sp>
        <p:nvSpPr>
          <p:cNvPr id="24" name="TextBox 23">
            <a:extLst>
              <a:ext uri="{FF2B5EF4-FFF2-40B4-BE49-F238E27FC236}">
                <a16:creationId xmlns:a16="http://schemas.microsoft.com/office/drawing/2014/main" id="{3BD43759-5EF4-8FA2-B43B-D558E361F89E}"/>
              </a:ext>
            </a:extLst>
          </p:cNvPr>
          <p:cNvSpPr txBox="1"/>
          <p:nvPr/>
        </p:nvSpPr>
        <p:spPr>
          <a:xfrm>
            <a:off x="3418259" y="5528007"/>
            <a:ext cx="1045029" cy="830997"/>
          </a:xfrm>
          <a:prstGeom prst="rect">
            <a:avLst/>
          </a:prstGeom>
          <a:noFill/>
        </p:spPr>
        <p:txBody>
          <a:bodyPr wrap="square" rtlCol="0">
            <a:spAutoFit/>
          </a:bodyPr>
          <a:lstStyle/>
          <a:p>
            <a:pPr algn="r"/>
            <a:r>
              <a:rPr lang="en-CA" sz="2400" i="1" dirty="0"/>
              <a:t>Less </a:t>
            </a:r>
            <a:r>
              <a:rPr lang="it-IT" sz="2400" i="1" dirty="0" err="1">
                <a:solidFill>
                  <a:srgbClr val="000000"/>
                </a:solidFill>
              </a:rPr>
              <a:t>lenited</a:t>
            </a:r>
            <a:endParaRPr lang="en-CA" sz="2400" i="1" dirty="0"/>
          </a:p>
        </p:txBody>
      </p:sp>
      <p:sp>
        <p:nvSpPr>
          <p:cNvPr id="25" name="TextBox 24">
            <a:extLst>
              <a:ext uri="{FF2B5EF4-FFF2-40B4-BE49-F238E27FC236}">
                <a16:creationId xmlns:a16="http://schemas.microsoft.com/office/drawing/2014/main" id="{C0008680-7816-29F8-7D46-E378A4779162}"/>
              </a:ext>
            </a:extLst>
          </p:cNvPr>
          <p:cNvSpPr txBox="1"/>
          <p:nvPr/>
        </p:nvSpPr>
        <p:spPr>
          <a:xfrm>
            <a:off x="10434876" y="5499736"/>
            <a:ext cx="1045029" cy="830997"/>
          </a:xfrm>
          <a:prstGeom prst="rect">
            <a:avLst/>
          </a:prstGeom>
          <a:noFill/>
        </p:spPr>
        <p:txBody>
          <a:bodyPr wrap="square" rtlCol="0">
            <a:spAutoFit/>
          </a:bodyPr>
          <a:lstStyle/>
          <a:p>
            <a:r>
              <a:rPr lang="en-CA" sz="2400" i="1" dirty="0"/>
              <a:t>More </a:t>
            </a:r>
            <a:r>
              <a:rPr lang="it-IT" sz="2400" i="1" dirty="0" err="1">
                <a:solidFill>
                  <a:srgbClr val="000000"/>
                </a:solidFill>
              </a:rPr>
              <a:t>lenited</a:t>
            </a:r>
            <a:endParaRPr lang="en-CA" sz="2400" i="1" dirty="0"/>
          </a:p>
        </p:txBody>
      </p:sp>
      <p:sp>
        <p:nvSpPr>
          <p:cNvPr id="23" name="TextBox 22">
            <a:extLst>
              <a:ext uri="{FF2B5EF4-FFF2-40B4-BE49-F238E27FC236}">
                <a16:creationId xmlns:a16="http://schemas.microsoft.com/office/drawing/2014/main" id="{60DACA74-454B-4AB9-ED87-7C78C4A7ABA3}"/>
              </a:ext>
            </a:extLst>
          </p:cNvPr>
          <p:cNvSpPr txBox="1"/>
          <p:nvPr/>
        </p:nvSpPr>
        <p:spPr>
          <a:xfrm>
            <a:off x="7334801" y="385121"/>
            <a:ext cx="5159938" cy="584775"/>
          </a:xfrm>
          <a:prstGeom prst="rect">
            <a:avLst/>
          </a:prstGeom>
          <a:noFill/>
        </p:spPr>
        <p:txBody>
          <a:bodyPr wrap="square" rtlCol="0">
            <a:spAutoFit/>
          </a:bodyPr>
          <a:lstStyle/>
          <a:p>
            <a:r>
              <a:rPr kumimoji="0" lang="en-US" sz="3200" b="0" i="0" u="none" strike="noStrike" kern="1200" cap="all" spc="100" normalizeH="0" baseline="0" noProof="0" dirty="0">
                <a:ln>
                  <a:noFill/>
                </a:ln>
                <a:solidFill>
                  <a:srgbClr val="009051"/>
                </a:solidFill>
                <a:effectLst/>
                <a:uLnTx/>
                <a:uFillTx/>
                <a:latin typeface="+mj-lt"/>
                <a:ea typeface="+mj-ea"/>
                <a:cs typeface="+mj-cs"/>
              </a:rPr>
              <a:t>Toronto’s Heritage Calabrian</a:t>
            </a:r>
            <a:endParaRPr lang="it-IT" sz="3200" dirty="0">
              <a:latin typeface="+mj-lt"/>
            </a:endParaRPr>
          </a:p>
        </p:txBody>
      </p:sp>
      <p:sp>
        <p:nvSpPr>
          <p:cNvPr id="29" name="TextBox 28">
            <a:extLst>
              <a:ext uri="{FF2B5EF4-FFF2-40B4-BE49-F238E27FC236}">
                <a16:creationId xmlns:a16="http://schemas.microsoft.com/office/drawing/2014/main" id="{E172435D-33D2-F90A-E16A-8DA988F3863C}"/>
              </a:ext>
            </a:extLst>
          </p:cNvPr>
          <p:cNvSpPr txBox="1"/>
          <p:nvPr/>
        </p:nvSpPr>
        <p:spPr>
          <a:xfrm>
            <a:off x="9188811" y="5689244"/>
            <a:ext cx="615722" cy="461665"/>
          </a:xfrm>
          <a:prstGeom prst="rect">
            <a:avLst/>
          </a:prstGeom>
          <a:noFill/>
        </p:spPr>
        <p:txBody>
          <a:bodyPr wrap="square">
            <a:spAutoFit/>
          </a:bodyPr>
          <a:lstStyle/>
          <a:p>
            <a:r>
              <a:rPr lang="it-IT" sz="2400" b="1" dirty="0">
                <a:solidFill>
                  <a:schemeClr val="bg1"/>
                </a:solidFill>
              </a:rPr>
              <a:t>[ɹ]</a:t>
            </a:r>
            <a:endParaRPr lang="en-CA" sz="2400" b="1" dirty="0">
              <a:solidFill>
                <a:schemeClr val="bg1"/>
              </a:solidFill>
            </a:endParaRPr>
          </a:p>
        </p:txBody>
      </p:sp>
      <p:grpSp>
        <p:nvGrpSpPr>
          <p:cNvPr id="8" name="Group 21">
            <a:extLst>
              <a:ext uri="{FF2B5EF4-FFF2-40B4-BE49-F238E27FC236}">
                <a16:creationId xmlns:a16="http://schemas.microsoft.com/office/drawing/2014/main" id="{72384B0F-F4B8-D440-7706-C840DB45B63F}"/>
              </a:ext>
            </a:extLst>
          </p:cNvPr>
          <p:cNvGrpSpPr/>
          <p:nvPr/>
        </p:nvGrpSpPr>
        <p:grpSpPr>
          <a:xfrm>
            <a:off x="9053844" y="5665353"/>
            <a:ext cx="976473" cy="529191"/>
            <a:chOff x="7873160" y="1750092"/>
            <a:chExt cx="979360" cy="524928"/>
          </a:xfrm>
        </p:grpSpPr>
        <p:sp>
          <p:nvSpPr>
            <p:cNvPr id="13" name="Hexagon 22">
              <a:extLst>
                <a:ext uri="{FF2B5EF4-FFF2-40B4-BE49-F238E27FC236}">
                  <a16:creationId xmlns:a16="http://schemas.microsoft.com/office/drawing/2014/main" id="{EE78B204-3130-968D-308A-763813B216BB}"/>
                </a:ext>
              </a:extLst>
            </p:cNvPr>
            <p:cNvSpPr/>
            <p:nvPr/>
          </p:nvSpPr>
          <p:spPr>
            <a:xfrm>
              <a:off x="7873160" y="1750092"/>
              <a:ext cx="703943" cy="52492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23">
              <a:extLst>
                <a:ext uri="{FF2B5EF4-FFF2-40B4-BE49-F238E27FC236}">
                  <a16:creationId xmlns:a16="http://schemas.microsoft.com/office/drawing/2014/main" id="{BDD91C1B-F746-48AF-8A7C-F5BCE835DF18}"/>
                </a:ext>
              </a:extLst>
            </p:cNvPr>
            <p:cNvSpPr txBox="1"/>
            <p:nvPr/>
          </p:nvSpPr>
          <p:spPr>
            <a:xfrm>
              <a:off x="7954448" y="1796495"/>
              <a:ext cx="898072" cy="461665"/>
            </a:xfrm>
            <a:prstGeom prst="rect">
              <a:avLst/>
            </a:prstGeom>
            <a:noFill/>
          </p:spPr>
          <p:txBody>
            <a:bodyPr wrap="square" rtlCol="0">
              <a:spAutoFit/>
            </a:bodyPr>
            <a:lstStyle/>
            <a:p>
              <a:r>
                <a:rPr lang="it-IT" sz="2400" b="1" dirty="0">
                  <a:solidFill>
                    <a:schemeClr val="bg1"/>
                  </a:solidFill>
                </a:rPr>
                <a:t>[</a:t>
              </a:r>
              <a:r>
                <a:rPr lang="it-IT" sz="2400" b="1" dirty="0" err="1">
                  <a:solidFill>
                    <a:schemeClr val="bg1"/>
                  </a:solidFill>
                </a:rPr>
                <a:t>ɹ</a:t>
              </a:r>
              <a:r>
                <a:rPr lang="it-IT" sz="2400" b="1" dirty="0">
                  <a:solidFill>
                    <a:schemeClr val="bg1"/>
                  </a:solidFill>
                </a:rPr>
                <a:t>]</a:t>
              </a:r>
              <a:endParaRPr lang="en-CA" sz="2400" b="1" dirty="0">
                <a:solidFill>
                  <a:schemeClr val="bg1"/>
                </a:solidFill>
              </a:endParaRPr>
            </a:p>
          </p:txBody>
        </p:sp>
      </p:grpSp>
      <p:sp>
        <p:nvSpPr>
          <p:cNvPr id="30" name="CasellaDiTesto 4">
            <a:extLst>
              <a:ext uri="{FF2B5EF4-FFF2-40B4-BE49-F238E27FC236}">
                <a16:creationId xmlns:a16="http://schemas.microsoft.com/office/drawing/2014/main" id="{5FD780D6-C0A7-D91D-1114-29DEAAD55D2C}"/>
              </a:ext>
            </a:extLst>
          </p:cNvPr>
          <p:cNvSpPr txBox="1"/>
          <p:nvPr/>
        </p:nvSpPr>
        <p:spPr>
          <a:xfrm>
            <a:off x="0" y="6550223"/>
            <a:ext cx="12192000" cy="307777"/>
          </a:xfrm>
          <a:prstGeom prst="rect">
            <a:avLst/>
          </a:prstGeom>
          <a:noFill/>
        </p:spPr>
        <p:txBody>
          <a:bodyPr wrap="square" rtlCol="0">
            <a:spAutoFit/>
          </a:bodyPr>
          <a:lstStyle/>
          <a:p>
            <a:r>
              <a:rPr lang="en-US" sz="1400" i="0" u="none" strike="noStrike" baseline="0" dirty="0">
                <a:solidFill>
                  <a:schemeClr val="accent1">
                    <a:lumMod val="75000"/>
                  </a:schemeClr>
                </a:solidFill>
                <a:latin typeface="Tw Cen MT (Body)"/>
              </a:rPr>
              <a:t>(r) among Toronto’s Heritage Italians 				</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Cristiano, A., &amp; Nagy, N. | </a:t>
            </a:r>
            <a:r>
              <a:rPr lang="en-CA" sz="1400" dirty="0">
                <a:solidFill>
                  <a:schemeClr val="accent1">
                    <a:lumMod val="75000"/>
                  </a:schemeClr>
                </a:solidFill>
                <a:latin typeface="Tw Cen MT (Body)"/>
                <a:ea typeface="Times New Roman" panose="02020603050405020304" pitchFamily="18" charset="0"/>
                <a:cs typeface="Times New Roman" panose="02020603050405020304" pitchFamily="18" charset="0"/>
              </a:rPr>
              <a:t>WILA13</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11/12/2022</a:t>
            </a:r>
            <a:endParaRPr lang="it-IT" sz="1400" dirty="0">
              <a:solidFill>
                <a:schemeClr val="accent1">
                  <a:lumMod val="75000"/>
                </a:schemeClr>
              </a:solidFill>
              <a:latin typeface="Tw Cen MT (Body)"/>
            </a:endParaRPr>
          </a:p>
        </p:txBody>
      </p:sp>
      <p:sp>
        <p:nvSpPr>
          <p:cNvPr id="5" name="TextBox 4">
            <a:extLst>
              <a:ext uri="{FF2B5EF4-FFF2-40B4-BE49-F238E27FC236}">
                <a16:creationId xmlns:a16="http://schemas.microsoft.com/office/drawing/2014/main" id="{F4267EF2-BEB3-2865-AACD-AF116679E84E}"/>
              </a:ext>
            </a:extLst>
          </p:cNvPr>
          <p:cNvSpPr txBox="1"/>
          <p:nvPr/>
        </p:nvSpPr>
        <p:spPr>
          <a:xfrm>
            <a:off x="9309632" y="4329542"/>
            <a:ext cx="601169"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WI</a:t>
            </a:r>
          </a:p>
        </p:txBody>
      </p:sp>
      <p:sp>
        <p:nvSpPr>
          <p:cNvPr id="19" name="TextBox 18">
            <a:extLst>
              <a:ext uri="{FF2B5EF4-FFF2-40B4-BE49-F238E27FC236}">
                <a16:creationId xmlns:a16="http://schemas.microsoft.com/office/drawing/2014/main" id="{F879F1FB-4E82-CB45-4AD0-D1C35A453FA6}"/>
              </a:ext>
            </a:extLst>
          </p:cNvPr>
          <p:cNvSpPr txBox="1"/>
          <p:nvPr/>
        </p:nvSpPr>
        <p:spPr>
          <a:xfrm>
            <a:off x="827387" y="798454"/>
            <a:ext cx="1997233" cy="1754326"/>
          </a:xfrm>
          <a:prstGeom prst="rect">
            <a:avLst/>
          </a:prstGeom>
          <a:noFill/>
        </p:spPr>
        <p:txBody>
          <a:bodyPr wrap="square">
            <a:spAutoFit/>
          </a:bodyPr>
          <a:lstStyle/>
          <a:p>
            <a:r>
              <a:rPr lang="it-IT" sz="3600" dirty="0" err="1"/>
              <a:t>Rhotics</a:t>
            </a:r>
            <a:r>
              <a:rPr lang="it-IT" sz="3600" dirty="0"/>
              <a:t> </a:t>
            </a:r>
          </a:p>
          <a:p>
            <a:r>
              <a:rPr lang="it-IT" sz="3600" dirty="0"/>
              <a:t>in </a:t>
            </a:r>
            <a:r>
              <a:rPr lang="it-IT" sz="3600" dirty="0" err="1"/>
              <a:t>these</a:t>
            </a:r>
            <a:r>
              <a:rPr lang="it-IT" sz="3600" dirty="0"/>
              <a:t> </a:t>
            </a:r>
            <a:r>
              <a:rPr lang="it-IT" sz="3600" dirty="0" err="1"/>
              <a:t>varieties</a:t>
            </a:r>
            <a:endParaRPr lang="en-US" sz="3600" dirty="0"/>
          </a:p>
        </p:txBody>
      </p:sp>
    </p:spTree>
    <p:extLst>
      <p:ext uri="{BB962C8B-B14F-4D97-AF65-F5344CB8AC3E}">
        <p14:creationId xmlns:p14="http://schemas.microsoft.com/office/powerpoint/2010/main" val="425780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23">
            <a:extLst>
              <a:ext uri="{FF2B5EF4-FFF2-40B4-BE49-F238E27FC236}">
                <a16:creationId xmlns:a16="http://schemas.microsoft.com/office/drawing/2014/main" id="{D3667192-775A-D086-04B6-5AD725B995B7}"/>
              </a:ext>
            </a:extLst>
          </p:cNvPr>
          <p:cNvSpPr/>
          <p:nvPr/>
        </p:nvSpPr>
        <p:spPr>
          <a:xfrm>
            <a:off x="638355" y="793630"/>
            <a:ext cx="276045" cy="1138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773C7ADF-7775-86D1-7F69-26AC8C2566E0}"/>
              </a:ext>
            </a:extLst>
          </p:cNvPr>
          <p:cNvSpPr>
            <a:spLocks noGrp="1"/>
          </p:cNvSpPr>
          <p:nvPr>
            <p:ph type="title"/>
          </p:nvPr>
        </p:nvSpPr>
        <p:spPr>
          <a:xfrm>
            <a:off x="776377" y="226544"/>
            <a:ext cx="11060839" cy="1499616"/>
          </a:xfrm>
        </p:spPr>
        <p:txBody>
          <a:bodyPr/>
          <a:lstStyle/>
          <a:p>
            <a:r>
              <a:rPr lang="it-IT" dirty="0"/>
              <a:t>Methods and </a:t>
            </a:r>
            <a:r>
              <a:rPr lang="it-IT" dirty="0" err="1"/>
              <a:t>materials</a:t>
            </a:r>
            <a:r>
              <a:rPr lang="it-IT" dirty="0"/>
              <a:t> for </a:t>
            </a:r>
            <a:r>
              <a:rPr lang="it-IT" dirty="0" err="1"/>
              <a:t>Variationist</a:t>
            </a:r>
            <a:r>
              <a:rPr lang="it-IT" dirty="0"/>
              <a:t> </a:t>
            </a:r>
            <a:r>
              <a:rPr lang="it-IT" dirty="0" err="1"/>
              <a:t>analysis</a:t>
            </a:r>
            <a:endParaRPr lang="it-IT" dirty="0"/>
          </a:p>
        </p:txBody>
      </p:sp>
      <p:sp>
        <p:nvSpPr>
          <p:cNvPr id="12" name="Slide Number Placeholder 11">
            <a:extLst>
              <a:ext uri="{FF2B5EF4-FFF2-40B4-BE49-F238E27FC236}">
                <a16:creationId xmlns:a16="http://schemas.microsoft.com/office/drawing/2014/main" id="{910C2425-9988-8A2F-0767-965B1F7E661E}"/>
              </a:ext>
            </a:extLst>
          </p:cNvPr>
          <p:cNvSpPr>
            <a:spLocks noGrp="1"/>
          </p:cNvSpPr>
          <p:nvPr>
            <p:ph type="sldNum" sz="quarter" idx="12"/>
          </p:nvPr>
        </p:nvSpPr>
        <p:spPr/>
        <p:txBody>
          <a:bodyPr/>
          <a:lstStyle/>
          <a:p>
            <a:fld id="{41D42F34-B541-46BF-9E0C-95192B1709EE}" type="slidenum">
              <a:rPr lang="it-IT" smtClean="0"/>
              <a:t>4</a:t>
            </a:fld>
            <a:endParaRPr lang="it-IT"/>
          </a:p>
        </p:txBody>
      </p:sp>
      <p:cxnSp>
        <p:nvCxnSpPr>
          <p:cNvPr id="4" name="Connettore diritto 24">
            <a:extLst>
              <a:ext uri="{FF2B5EF4-FFF2-40B4-BE49-F238E27FC236}">
                <a16:creationId xmlns:a16="http://schemas.microsoft.com/office/drawing/2014/main" id="{8C5FF30B-D3ED-4B5D-67E5-DA031791C8D4}"/>
              </a:ext>
            </a:extLst>
          </p:cNvPr>
          <p:cNvCxnSpPr>
            <a:cxnSpLocks/>
          </p:cNvCxnSpPr>
          <p:nvPr/>
        </p:nvCxnSpPr>
        <p:spPr>
          <a:xfrm>
            <a:off x="657720" y="448574"/>
            <a:ext cx="0" cy="91439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le 7">
            <a:extLst>
              <a:ext uri="{FF2B5EF4-FFF2-40B4-BE49-F238E27FC236}">
                <a16:creationId xmlns:a16="http://schemas.microsoft.com/office/drawing/2014/main" id="{DB122EFF-C9C4-8A92-00A4-8D25D81D4672}"/>
              </a:ext>
            </a:extLst>
          </p:cNvPr>
          <p:cNvGraphicFramePr>
            <a:graphicFrameLocks noGrp="1"/>
          </p:cNvGraphicFramePr>
          <p:nvPr>
            <p:extLst>
              <p:ext uri="{D42A27DB-BD31-4B8C-83A1-F6EECF244321}">
                <p14:modId xmlns:p14="http://schemas.microsoft.com/office/powerpoint/2010/main" val="3206650443"/>
              </p:ext>
            </p:extLst>
          </p:nvPr>
        </p:nvGraphicFramePr>
        <p:xfrm>
          <a:off x="216762" y="2522131"/>
          <a:ext cx="11758476" cy="4061305"/>
        </p:xfrm>
        <a:graphic>
          <a:graphicData uri="http://schemas.openxmlformats.org/drawingml/2006/table">
            <a:tbl>
              <a:tblPr firstRow="1" bandRow="1">
                <a:tableStyleId>{5C22544A-7EE6-4342-B048-85BDC9FD1C3A}</a:tableStyleId>
              </a:tblPr>
              <a:tblGrid>
                <a:gridCol w="2077259">
                  <a:extLst>
                    <a:ext uri="{9D8B030D-6E8A-4147-A177-3AD203B41FA5}">
                      <a16:colId xmlns:a16="http://schemas.microsoft.com/office/drawing/2014/main" val="2178763611"/>
                    </a:ext>
                  </a:extLst>
                </a:gridCol>
                <a:gridCol w="1636295">
                  <a:extLst>
                    <a:ext uri="{9D8B030D-6E8A-4147-A177-3AD203B41FA5}">
                      <a16:colId xmlns:a16="http://schemas.microsoft.com/office/drawing/2014/main" val="2589728447"/>
                    </a:ext>
                  </a:extLst>
                </a:gridCol>
                <a:gridCol w="4163387">
                  <a:extLst>
                    <a:ext uri="{9D8B030D-6E8A-4147-A177-3AD203B41FA5}">
                      <a16:colId xmlns:a16="http://schemas.microsoft.com/office/drawing/2014/main" val="2817417117"/>
                    </a:ext>
                  </a:extLst>
                </a:gridCol>
                <a:gridCol w="3881535">
                  <a:extLst>
                    <a:ext uri="{9D8B030D-6E8A-4147-A177-3AD203B41FA5}">
                      <a16:colId xmlns:a16="http://schemas.microsoft.com/office/drawing/2014/main" val="1764832680"/>
                    </a:ext>
                  </a:extLst>
                </a:gridCol>
              </a:tblGrid>
              <a:tr h="495230">
                <a:tc>
                  <a:txBody>
                    <a:bodyPr/>
                    <a:lstStyle/>
                    <a:p>
                      <a:pPr algn="ctr">
                        <a:lnSpc>
                          <a:spcPct val="114000"/>
                        </a:lnSpc>
                        <a:spcBef>
                          <a:spcPts val="100"/>
                        </a:spcBef>
                        <a:spcAft>
                          <a:spcPts val="100"/>
                        </a:spcAft>
                      </a:pPr>
                      <a:r>
                        <a:rPr lang="it-IT" sz="2200" dirty="0"/>
                        <a:t>Sample</a:t>
                      </a:r>
                    </a:p>
                  </a:txBody>
                  <a:tcPr/>
                </a:tc>
                <a:tc>
                  <a:txBody>
                    <a:bodyPr/>
                    <a:lstStyle/>
                    <a:p>
                      <a:pPr algn="ctr">
                        <a:lnSpc>
                          <a:spcPct val="114000"/>
                        </a:lnSpc>
                        <a:spcBef>
                          <a:spcPts val="100"/>
                        </a:spcBef>
                        <a:spcAft>
                          <a:spcPts val="100"/>
                        </a:spcAft>
                      </a:pPr>
                      <a:r>
                        <a:rPr lang="it-IT" sz="2200" dirty="0"/>
                        <a:t>Tokens</a:t>
                      </a:r>
                    </a:p>
                  </a:txBody>
                  <a:tcPr/>
                </a:tc>
                <a:tc>
                  <a:txBody>
                    <a:bodyPr/>
                    <a:lstStyle/>
                    <a:p>
                      <a:pPr algn="ctr">
                        <a:lnSpc>
                          <a:spcPct val="114000"/>
                        </a:lnSpc>
                        <a:spcBef>
                          <a:spcPts val="100"/>
                        </a:spcBef>
                        <a:spcAft>
                          <a:spcPts val="100"/>
                        </a:spcAft>
                      </a:pPr>
                      <a:r>
                        <a:rPr lang="it-IT" sz="2200" dirty="0" err="1"/>
                        <a:t>Dependent</a:t>
                      </a:r>
                      <a:r>
                        <a:rPr lang="it-IT" sz="2200" dirty="0"/>
                        <a:t> </a:t>
                      </a:r>
                      <a:r>
                        <a:rPr lang="it-IT" sz="2200" dirty="0" err="1"/>
                        <a:t>variable</a:t>
                      </a:r>
                      <a:r>
                        <a:rPr lang="it-IT" sz="2200" dirty="0"/>
                        <a:t> (r)</a:t>
                      </a:r>
                    </a:p>
                  </a:txBody>
                  <a:tcPr/>
                </a:tc>
                <a:tc>
                  <a:txBody>
                    <a:bodyPr/>
                    <a:lstStyle/>
                    <a:p>
                      <a:pPr algn="ctr">
                        <a:lnSpc>
                          <a:spcPct val="114000"/>
                        </a:lnSpc>
                        <a:spcBef>
                          <a:spcPts val="100"/>
                        </a:spcBef>
                        <a:spcAft>
                          <a:spcPts val="100"/>
                        </a:spcAft>
                      </a:pPr>
                      <a:r>
                        <a:rPr lang="it-IT" sz="2200" dirty="0"/>
                        <a:t>Analysis</a:t>
                      </a:r>
                    </a:p>
                  </a:txBody>
                  <a:tcPr/>
                </a:tc>
                <a:extLst>
                  <a:ext uri="{0D108BD9-81ED-4DB2-BD59-A6C34878D82A}">
                    <a16:rowId xmlns:a16="http://schemas.microsoft.com/office/drawing/2014/main" val="3648204786"/>
                  </a:ext>
                </a:extLst>
              </a:tr>
              <a:tr h="495230">
                <a:tc>
                  <a:txBody>
                    <a:bodyPr/>
                    <a:lstStyle/>
                    <a:p>
                      <a:pPr>
                        <a:lnSpc>
                          <a:spcPct val="114000"/>
                        </a:lnSpc>
                        <a:spcBef>
                          <a:spcPts val="100"/>
                        </a:spcBef>
                        <a:spcAft>
                          <a:spcPts val="100"/>
                        </a:spcAft>
                      </a:pPr>
                      <a:r>
                        <a:rPr lang="it-IT" sz="2200" dirty="0"/>
                        <a:t>29 speakers</a:t>
                      </a:r>
                    </a:p>
                  </a:txBody>
                  <a:tcP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EDF3ED"/>
                    </a:solidFill>
                  </a:tcPr>
                </a:tc>
                <a:tc>
                  <a:txBody>
                    <a:bodyPr/>
                    <a:lstStyle/>
                    <a:p>
                      <a:pPr>
                        <a:lnSpc>
                          <a:spcPct val="114000"/>
                        </a:lnSpc>
                        <a:spcBef>
                          <a:spcPts val="100"/>
                        </a:spcBef>
                        <a:spcAft>
                          <a:spcPts val="100"/>
                        </a:spcAft>
                      </a:pPr>
                      <a:r>
                        <a:rPr lang="it-IT" sz="2200" dirty="0"/>
                        <a:t>n = 1555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EDF3ED"/>
                    </a:solidFill>
                  </a:tcPr>
                </a:tc>
                <a:tc>
                  <a:txBody>
                    <a:bodyPr/>
                    <a:lstStyle/>
                    <a:p>
                      <a:pPr>
                        <a:lnSpc>
                          <a:spcPct val="114000"/>
                        </a:lnSpc>
                        <a:spcBef>
                          <a:spcPts val="100"/>
                        </a:spcBef>
                        <a:spcAft>
                          <a:spcPts val="100"/>
                        </a:spcAft>
                      </a:pPr>
                      <a:r>
                        <a:rPr lang="it-IT" sz="2200" dirty="0"/>
                        <a:t>Word-</a:t>
                      </a:r>
                      <a:r>
                        <a:rPr lang="it-IT" sz="2200" dirty="0" err="1"/>
                        <a:t>internal</a:t>
                      </a:r>
                      <a:r>
                        <a:rPr lang="it-IT" sz="2200" dirty="0"/>
                        <a:t>, singleton /</a:t>
                      </a:r>
                      <a:r>
                        <a:rPr lang="it-IT" sz="2200" dirty="0" err="1"/>
                        <a:t>r</a:t>
                      </a:r>
                      <a:r>
                        <a:rPr lang="it-IT" sz="2200" dirty="0"/>
                        <a:t>/</a:t>
                      </a:r>
                    </a:p>
                    <a:p>
                      <a:pPr>
                        <a:lnSpc>
                          <a:spcPct val="114000"/>
                        </a:lnSpc>
                        <a:spcBef>
                          <a:spcPts val="100"/>
                        </a:spcBef>
                        <a:spcAft>
                          <a:spcPts val="100"/>
                        </a:spcAft>
                      </a:pPr>
                      <a:r>
                        <a:rPr lang="it-IT" sz="2200" dirty="0"/>
                        <a:t>e.g., </a:t>
                      </a:r>
                      <a:r>
                        <a:rPr lang="it-IT" sz="2200" i="1" dirty="0"/>
                        <a:t>risto</a:t>
                      </a:r>
                      <a:r>
                        <a:rPr lang="it-IT" sz="2200" i="1" dirty="0">
                          <a:solidFill>
                            <a:srgbClr val="00B050"/>
                          </a:solidFill>
                        </a:rPr>
                        <a:t>r</a:t>
                      </a:r>
                      <a:r>
                        <a:rPr lang="it-IT" sz="2200" i="1" dirty="0"/>
                        <a:t>ante</a:t>
                      </a:r>
                      <a:r>
                        <a:rPr lang="it-IT" sz="2200" dirty="0"/>
                        <a:t> ‘</a:t>
                      </a:r>
                      <a:r>
                        <a:rPr lang="it-IT" sz="2200" dirty="0" err="1"/>
                        <a:t>restaurant</a:t>
                      </a:r>
                      <a:r>
                        <a:rPr lang="it-IT" sz="2200" dirty="0"/>
                        <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EDF3ED"/>
                    </a:solidFill>
                  </a:tcPr>
                </a:tc>
                <a:tc>
                  <a:txBody>
                    <a:bodyPr/>
                    <a:lstStyle/>
                    <a:p>
                      <a:pPr>
                        <a:lnSpc>
                          <a:spcPct val="114000"/>
                        </a:lnSpc>
                        <a:spcBef>
                          <a:spcPts val="100"/>
                        </a:spcBef>
                        <a:spcAft>
                          <a:spcPts val="100"/>
                        </a:spcAft>
                      </a:pPr>
                      <a:r>
                        <a:rPr lang="it-IT" sz="2200" dirty="0"/>
                        <a:t>Mixed </a:t>
                      </a:r>
                      <a:r>
                        <a:rPr lang="it-IT" sz="2200" dirty="0" err="1"/>
                        <a:t>effects</a:t>
                      </a:r>
                      <a:r>
                        <a:rPr lang="it-IT" sz="2200" dirty="0"/>
                        <a:t> </a:t>
                      </a:r>
                      <a:r>
                        <a:rPr lang="it-IT" sz="2200" dirty="0" err="1"/>
                        <a:t>modeling</a:t>
                      </a:r>
                      <a:endParaRPr lang="it-IT" sz="2200" dirty="0"/>
                    </a:p>
                  </a:txBody>
                  <a:tcP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rgbClr val="EDF3ED"/>
                    </a:solidFill>
                  </a:tcPr>
                </a:tc>
                <a:extLst>
                  <a:ext uri="{0D108BD9-81ED-4DB2-BD59-A6C34878D82A}">
                    <a16:rowId xmlns:a16="http://schemas.microsoft.com/office/drawing/2014/main" val="134551944"/>
                  </a:ext>
                </a:extLst>
              </a:tr>
              <a:tr h="1371905">
                <a:tc rowSpan="2">
                  <a:txBody>
                    <a:bodyPr/>
                    <a:lstStyle/>
                    <a:p>
                      <a:pPr marL="342900" indent="-342900">
                        <a:lnSpc>
                          <a:spcPct val="90000"/>
                        </a:lnSpc>
                        <a:spcBef>
                          <a:spcPts val="100"/>
                        </a:spcBef>
                        <a:spcAft>
                          <a:spcPts val="1300"/>
                        </a:spcAft>
                        <a:buFont typeface="Arial" panose="020B0604020202020204" pitchFamily="34" charset="0"/>
                        <a:buChar char="•"/>
                      </a:pPr>
                      <a:r>
                        <a:rPr lang="it-IT" sz="2200" dirty="0" err="1"/>
                        <a:t>Homeland</a:t>
                      </a:r>
                      <a:endParaRPr lang="it-IT" sz="2200" dirty="0"/>
                    </a:p>
                    <a:p>
                      <a:pPr marL="342900" indent="-342900">
                        <a:lnSpc>
                          <a:spcPct val="90000"/>
                        </a:lnSpc>
                        <a:spcBef>
                          <a:spcPts val="100"/>
                        </a:spcBef>
                        <a:spcAft>
                          <a:spcPts val="1300"/>
                        </a:spcAft>
                        <a:buFont typeface="Arial" panose="020B0604020202020204" pitchFamily="34" charset="0"/>
                        <a:buChar char="•"/>
                      </a:pPr>
                      <a:r>
                        <a:rPr lang="it-IT" sz="2200" dirty="0"/>
                        <a:t>Heritage Generation 1</a:t>
                      </a:r>
                    </a:p>
                    <a:p>
                      <a:pPr marL="342900" indent="-342900">
                        <a:lnSpc>
                          <a:spcPct val="90000"/>
                        </a:lnSpc>
                        <a:spcBef>
                          <a:spcPts val="100"/>
                        </a:spcBef>
                        <a:spcAft>
                          <a:spcPts val="1300"/>
                        </a:spcAft>
                        <a:buFont typeface="Arial" panose="020B0604020202020204" pitchFamily="34" charset="0"/>
                        <a:buChar char="•"/>
                      </a:pPr>
                      <a:r>
                        <a:rPr lang="it-IT" sz="2200" dirty="0"/>
                        <a:t>Heritage Generation 2</a:t>
                      </a:r>
                    </a:p>
                  </a:txBody>
                  <a:tcP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rgbClr val="EDF3ED"/>
                    </a:solidFill>
                  </a:tcPr>
                </a:tc>
                <a:tc rowSpan="2">
                  <a:txBody>
                    <a:bodyPr/>
                    <a:lstStyle/>
                    <a:p>
                      <a:pPr>
                        <a:lnSpc>
                          <a:spcPct val="114000"/>
                        </a:lnSpc>
                        <a:spcBef>
                          <a:spcPts val="100"/>
                        </a:spcBef>
                        <a:spcAft>
                          <a:spcPts val="100"/>
                        </a:spcAft>
                      </a:pPr>
                      <a:r>
                        <a:rPr lang="it-IT" sz="2200" dirty="0"/>
                        <a:t>20 </a:t>
                      </a:r>
                      <a:r>
                        <a:rPr lang="it-IT" sz="2200" dirty="0" err="1"/>
                        <a:t>frequent</a:t>
                      </a:r>
                      <a:r>
                        <a:rPr lang="it-IT" sz="2200" dirty="0"/>
                        <a:t> word </a:t>
                      </a:r>
                      <a:r>
                        <a:rPr lang="it-IT" sz="2200" dirty="0" err="1"/>
                        <a:t>types</a:t>
                      </a:r>
                      <a:endParaRPr lang="it-IT" sz="22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rgbClr val="EDF3ED"/>
                    </a:solidFill>
                  </a:tcPr>
                </a:tc>
                <a:tc rowSpan="2">
                  <a:txBody>
                    <a:bodyPr/>
                    <a:lstStyle/>
                    <a:p>
                      <a:pPr>
                        <a:lnSpc>
                          <a:spcPct val="114000"/>
                        </a:lnSpc>
                        <a:spcBef>
                          <a:spcPts val="100"/>
                        </a:spcBef>
                        <a:spcAft>
                          <a:spcPts val="100"/>
                        </a:spcAft>
                      </a:pPr>
                      <a:r>
                        <a:rPr lang="it-IT" sz="2200" dirty="0" err="1"/>
                        <a:t>Variants</a:t>
                      </a:r>
                      <a:r>
                        <a:rPr lang="it-IT" sz="2200" dirty="0"/>
                        <a:t>:</a:t>
                      </a:r>
                    </a:p>
                    <a:p>
                      <a:pPr marL="803275" indent="-450850">
                        <a:lnSpc>
                          <a:spcPct val="114000"/>
                        </a:lnSpc>
                        <a:spcBef>
                          <a:spcPts val="100"/>
                        </a:spcBef>
                        <a:spcAft>
                          <a:spcPts val="500"/>
                        </a:spcAft>
                        <a:buFont typeface="+mj-lt"/>
                        <a:buAutoNum type="arabicPeriod"/>
                        <a:tabLst/>
                      </a:pPr>
                      <a:r>
                        <a:rPr lang="it-IT" sz="2200" dirty="0" err="1">
                          <a:solidFill>
                            <a:srgbClr val="000000"/>
                          </a:solidFill>
                        </a:rPr>
                        <a:t>Taps&amp;trills</a:t>
                      </a:r>
                      <a:r>
                        <a:rPr lang="it-IT" sz="2200" dirty="0">
                          <a:solidFill>
                            <a:srgbClr val="000000"/>
                          </a:solidFill>
                        </a:rPr>
                        <a:t> ([r] e [ɾ])</a:t>
                      </a:r>
                    </a:p>
                    <a:p>
                      <a:pPr marL="803275" indent="-450850">
                        <a:lnSpc>
                          <a:spcPct val="114000"/>
                        </a:lnSpc>
                        <a:spcBef>
                          <a:spcPts val="100"/>
                        </a:spcBef>
                        <a:spcAft>
                          <a:spcPts val="500"/>
                        </a:spcAft>
                        <a:buFont typeface="+mj-lt"/>
                        <a:buAutoNum type="arabicPeriod"/>
                        <a:tabLst/>
                      </a:pPr>
                      <a:r>
                        <a:rPr lang="it-IT" sz="2200" dirty="0">
                          <a:solidFill>
                            <a:srgbClr val="000000"/>
                          </a:solidFill>
                        </a:rPr>
                        <a:t>Fricative ([</a:t>
                      </a:r>
                      <a:r>
                        <a:rPr lang="it-IT" sz="2200" dirty="0" err="1">
                          <a:solidFill>
                            <a:srgbClr val="000000"/>
                          </a:solidFill>
                        </a:rPr>
                        <a:t>ɾɹ</a:t>
                      </a:r>
                      <a:r>
                        <a:rPr lang="it-IT" sz="2200" dirty="0">
                          <a:solidFill>
                            <a:srgbClr val="000000"/>
                          </a:solidFill>
                        </a:rPr>
                        <a:t>̝̊]) </a:t>
                      </a:r>
                      <a:r>
                        <a:rPr lang="it-IT" sz="2200" dirty="0">
                          <a:solidFill>
                            <a:srgbClr val="000000"/>
                          </a:solidFill>
                          <a:sym typeface="Wingdings" panose="05000000000000000000" pitchFamily="2" charset="2"/>
                        </a:rPr>
                        <a:t> </a:t>
                      </a:r>
                      <a:r>
                        <a:rPr lang="it-IT" sz="2200" i="1" dirty="0">
                          <a:solidFill>
                            <a:srgbClr val="000000"/>
                          </a:solidFill>
                        </a:rPr>
                        <a:t>(</a:t>
                      </a:r>
                      <a:r>
                        <a:rPr lang="it-IT" sz="2200" i="1" dirty="0" err="1">
                          <a:solidFill>
                            <a:srgbClr val="000000"/>
                          </a:solidFill>
                        </a:rPr>
                        <a:t>lenited</a:t>
                      </a:r>
                      <a:r>
                        <a:rPr lang="it-IT" sz="2200" i="1" dirty="0">
                          <a:solidFill>
                            <a:srgbClr val="000000"/>
                          </a:solidFill>
                        </a:rPr>
                        <a:t>)</a:t>
                      </a:r>
                    </a:p>
                    <a:p>
                      <a:pPr marL="803275" indent="-450850">
                        <a:lnSpc>
                          <a:spcPct val="114000"/>
                        </a:lnSpc>
                        <a:spcBef>
                          <a:spcPts val="100"/>
                        </a:spcBef>
                        <a:spcAft>
                          <a:spcPts val="500"/>
                        </a:spcAft>
                        <a:buFont typeface="+mj-lt"/>
                        <a:buAutoNum type="arabicPeriod"/>
                        <a:tabLst/>
                      </a:pPr>
                      <a:r>
                        <a:rPr lang="it-IT" sz="2200" dirty="0" err="1">
                          <a:solidFill>
                            <a:srgbClr val="000000"/>
                          </a:solidFill>
                        </a:rPr>
                        <a:t>Approximant</a:t>
                      </a:r>
                      <a:r>
                        <a:rPr lang="it-IT" sz="2200" dirty="0">
                          <a:solidFill>
                            <a:srgbClr val="000000"/>
                          </a:solidFill>
                        </a:rPr>
                        <a:t> ([ɹ]) </a:t>
                      </a:r>
                      <a:r>
                        <a:rPr lang="it-IT" sz="2200" dirty="0">
                          <a:solidFill>
                            <a:srgbClr val="000000"/>
                          </a:solidFill>
                          <a:sym typeface="Wingdings" panose="05000000000000000000" pitchFamily="2" charset="2"/>
                        </a:rPr>
                        <a:t> </a:t>
                      </a:r>
                      <a:r>
                        <a:rPr lang="it-IT" sz="2200" i="1" dirty="0">
                          <a:solidFill>
                            <a:srgbClr val="000000"/>
                          </a:solidFill>
                        </a:rPr>
                        <a:t>(</a:t>
                      </a:r>
                      <a:r>
                        <a:rPr lang="it-IT" sz="2200" i="1" dirty="0" err="1">
                          <a:solidFill>
                            <a:srgbClr val="000000"/>
                          </a:solidFill>
                        </a:rPr>
                        <a:t>lenited</a:t>
                      </a:r>
                      <a:r>
                        <a:rPr lang="it-IT" sz="2200" i="1" dirty="0">
                          <a:solidFill>
                            <a:srgbClr val="000000"/>
                          </a:solidFill>
                        </a:rPr>
                        <a:t> and like English [ɹ])</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rgbClr val="EDF3ED"/>
                    </a:solidFill>
                  </a:tcPr>
                </a:tc>
                <a:tc>
                  <a:txBody>
                    <a:bodyPr/>
                    <a:lstStyle/>
                    <a:p>
                      <a:pPr>
                        <a:lnSpc>
                          <a:spcPct val="114000"/>
                        </a:lnSpc>
                        <a:spcBef>
                          <a:spcPts val="100"/>
                        </a:spcBef>
                        <a:spcAft>
                          <a:spcPts val="100"/>
                        </a:spcAft>
                        <a:buFont typeface="Wingdings" panose="05000000000000000000" pitchFamily="2" charset="2"/>
                        <a:buNone/>
                      </a:pPr>
                      <a:r>
                        <a:rPr lang="it-IT" sz="2200" b="0" dirty="0" err="1"/>
                        <a:t>Reduced</a:t>
                      </a:r>
                      <a:r>
                        <a:rPr lang="it-IT" sz="2200" b="0" dirty="0"/>
                        <a:t> </a:t>
                      </a:r>
                      <a:r>
                        <a:rPr lang="it-IT" sz="2000" b="0" dirty="0"/>
                        <a:t>(</a:t>
                      </a:r>
                      <a:r>
                        <a:rPr lang="it-IT" sz="2000" b="0" dirty="0" err="1"/>
                        <a:t>approximants</a:t>
                      </a:r>
                      <a:r>
                        <a:rPr lang="it-IT" sz="2000" b="0" dirty="0"/>
                        <a:t> &amp; </a:t>
                      </a:r>
                      <a:r>
                        <a:rPr lang="it-IT" sz="2000" b="0" dirty="0" err="1"/>
                        <a:t>fricatives</a:t>
                      </a:r>
                      <a:r>
                        <a:rPr lang="it-IT" sz="2000" b="0" dirty="0"/>
                        <a:t>) </a:t>
                      </a:r>
                      <a:r>
                        <a:rPr lang="it-IT" sz="2200" b="0" dirty="0"/>
                        <a:t>vs. non-</a:t>
                      </a:r>
                      <a:r>
                        <a:rPr lang="it-IT" sz="2200" b="0" dirty="0" err="1"/>
                        <a:t>reduced</a:t>
                      </a:r>
                      <a:r>
                        <a:rPr lang="it-IT" sz="2200" b="0" dirty="0"/>
                        <a:t> </a:t>
                      </a:r>
                      <a:r>
                        <a:rPr lang="it-IT" sz="2000" b="0" dirty="0"/>
                        <a:t>(</a:t>
                      </a:r>
                      <a:r>
                        <a:rPr lang="it-IT" sz="2000" b="0" dirty="0" err="1"/>
                        <a:t>taps</a:t>
                      </a:r>
                      <a:r>
                        <a:rPr lang="it-IT" sz="2000" b="0" dirty="0"/>
                        <a:t> &amp; </a:t>
                      </a:r>
                      <a:r>
                        <a:rPr lang="it-IT" sz="2000" b="0" dirty="0" err="1"/>
                        <a:t>trills</a:t>
                      </a:r>
                      <a:r>
                        <a:rPr lang="it-IT" sz="2000" b="0" dirty="0"/>
                        <a:t>)</a:t>
                      </a:r>
                      <a:r>
                        <a:rPr lang="it-IT" sz="2200" b="0" dirty="0"/>
                        <a:t> </a:t>
                      </a:r>
                      <a:r>
                        <a:rPr lang="it-IT" sz="2200" b="0" dirty="0" err="1"/>
                        <a:t>variants</a:t>
                      </a:r>
                      <a:endParaRPr lang="it-IT" sz="2200" b="0" dirty="0"/>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DF3ED"/>
                    </a:solidFill>
                  </a:tcPr>
                </a:tc>
                <a:extLst>
                  <a:ext uri="{0D108BD9-81ED-4DB2-BD59-A6C34878D82A}">
                    <a16:rowId xmlns:a16="http://schemas.microsoft.com/office/drawing/2014/main" val="1424774572"/>
                  </a:ext>
                </a:extLst>
              </a:tr>
              <a:tr h="1336666">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nSpc>
                          <a:spcPct val="114000"/>
                        </a:lnSpc>
                        <a:spcBef>
                          <a:spcPts val="100"/>
                        </a:spcBef>
                        <a:spcAft>
                          <a:spcPts val="100"/>
                        </a:spcAft>
                        <a:buFont typeface="Wingdings" panose="05000000000000000000" pitchFamily="2" charset="2"/>
                        <a:buNone/>
                      </a:pPr>
                      <a:r>
                        <a:rPr lang="en-US" sz="2200" b="0" dirty="0"/>
                        <a:t>Linguistic and social factors as fixed effects, speaker and word type as random intercepts</a:t>
                      </a:r>
                      <a:endParaRPr lang="it-IT" sz="2200" b="0" dirty="0"/>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rgbClr val="EDF3ED"/>
                    </a:solidFill>
                  </a:tcPr>
                </a:tc>
                <a:extLst>
                  <a:ext uri="{0D108BD9-81ED-4DB2-BD59-A6C34878D82A}">
                    <a16:rowId xmlns:a16="http://schemas.microsoft.com/office/drawing/2014/main" val="1518965432"/>
                  </a:ext>
                </a:extLst>
              </a:tr>
            </a:tbl>
          </a:graphicData>
        </a:graphic>
      </p:graphicFrame>
      <p:sp>
        <p:nvSpPr>
          <p:cNvPr id="14" name="TextBox 13">
            <a:extLst>
              <a:ext uri="{FF2B5EF4-FFF2-40B4-BE49-F238E27FC236}">
                <a16:creationId xmlns:a16="http://schemas.microsoft.com/office/drawing/2014/main" id="{7DED4809-A23A-D718-29EE-23311C589014}"/>
              </a:ext>
            </a:extLst>
          </p:cNvPr>
          <p:cNvSpPr txBox="1"/>
          <p:nvPr/>
        </p:nvSpPr>
        <p:spPr>
          <a:xfrm>
            <a:off x="2299204" y="1911898"/>
            <a:ext cx="10915290" cy="769441"/>
          </a:xfrm>
          <a:prstGeom prst="rect">
            <a:avLst/>
          </a:prstGeom>
          <a:noFill/>
        </p:spPr>
        <p:txBody>
          <a:bodyPr wrap="square" rtlCol="0">
            <a:spAutoFit/>
          </a:bodyPr>
          <a:lstStyle/>
          <a:p>
            <a:r>
              <a:rPr lang="it-IT" sz="2200" b="1" dirty="0"/>
              <a:t>HLVC</a:t>
            </a:r>
            <a:r>
              <a:rPr lang="it-IT" sz="2200" b="1" dirty="0">
                <a:solidFill>
                  <a:schemeClr val="bg1">
                    <a:lumMod val="50000"/>
                  </a:schemeClr>
                </a:solidFill>
              </a:rPr>
              <a:t> (Nagy 2011) </a:t>
            </a:r>
            <a:r>
              <a:rPr lang="it-IT" sz="2200" b="1" dirty="0" err="1">
                <a:ea typeface="Cambria" panose="02040503050406030204" pitchFamily="18" charset="0"/>
              </a:rPr>
              <a:t>Calabrian</a:t>
            </a:r>
            <a:r>
              <a:rPr lang="it-IT" sz="2200" b="1" dirty="0">
                <a:ea typeface="Cambria" panose="02040503050406030204" pitchFamily="18" charset="0"/>
              </a:rPr>
              <a:t> </a:t>
            </a:r>
            <a:r>
              <a:rPr lang="it-IT" sz="2200" b="1" dirty="0" err="1">
                <a:ea typeface="Cambria" panose="02040503050406030204" pitchFamily="18" charset="0"/>
              </a:rPr>
              <a:t>Italian</a:t>
            </a:r>
            <a:r>
              <a:rPr lang="it-IT" sz="2200" b="1" dirty="0">
                <a:ea typeface="Cambria" panose="02040503050406030204" pitchFamily="18" charset="0"/>
              </a:rPr>
              <a:t> </a:t>
            </a:r>
            <a:r>
              <a:rPr lang="it-IT" sz="2200" b="1" dirty="0" err="1">
                <a:ea typeface="Cambria" panose="02040503050406030204" pitchFamily="18" charset="0"/>
              </a:rPr>
              <a:t>s</a:t>
            </a:r>
            <a:r>
              <a:rPr lang="it-IT" sz="2200" b="1" dirty="0" err="1">
                <a:solidFill>
                  <a:schemeClr val="tx1"/>
                </a:solidFill>
                <a:ea typeface="Cambria" panose="02040503050406030204" pitchFamily="18" charset="0"/>
              </a:rPr>
              <a:t>pontaneous</a:t>
            </a:r>
            <a:r>
              <a:rPr lang="it-IT" sz="2200" b="1" dirty="0">
                <a:solidFill>
                  <a:schemeClr val="tx1"/>
                </a:solidFill>
                <a:ea typeface="Cambria" panose="02040503050406030204" pitchFamily="18" charset="0"/>
              </a:rPr>
              <a:t> </a:t>
            </a:r>
            <a:r>
              <a:rPr lang="it-IT" sz="2200" b="1" dirty="0" err="1">
                <a:solidFill>
                  <a:schemeClr val="tx1"/>
                </a:solidFill>
                <a:ea typeface="Cambria" panose="02040503050406030204" pitchFamily="18" charset="0"/>
              </a:rPr>
              <a:t>conversational</a:t>
            </a:r>
            <a:r>
              <a:rPr lang="it-IT" sz="2200" b="1" dirty="0">
                <a:solidFill>
                  <a:schemeClr val="tx1"/>
                </a:solidFill>
                <a:ea typeface="Cambria" panose="02040503050406030204" pitchFamily="18" charset="0"/>
              </a:rPr>
              <a:t> data</a:t>
            </a:r>
            <a:endParaRPr lang="en-US" sz="2200" b="1" dirty="0">
              <a:ea typeface="Cambria" panose="02040503050406030204" pitchFamily="18" charset="0"/>
            </a:endParaRPr>
          </a:p>
          <a:p>
            <a:endParaRPr lang="it-IT" sz="2200" b="1" dirty="0"/>
          </a:p>
        </p:txBody>
      </p:sp>
      <p:sp>
        <p:nvSpPr>
          <p:cNvPr id="18" name="CasellaDiTesto 4">
            <a:extLst>
              <a:ext uri="{FF2B5EF4-FFF2-40B4-BE49-F238E27FC236}">
                <a16:creationId xmlns:a16="http://schemas.microsoft.com/office/drawing/2014/main" id="{783E1697-1DFA-3DFB-4430-171D1F278A5F}"/>
              </a:ext>
            </a:extLst>
          </p:cNvPr>
          <p:cNvSpPr txBox="1"/>
          <p:nvPr/>
        </p:nvSpPr>
        <p:spPr>
          <a:xfrm>
            <a:off x="0" y="6550223"/>
            <a:ext cx="12192000" cy="307777"/>
          </a:xfrm>
          <a:prstGeom prst="rect">
            <a:avLst/>
          </a:prstGeom>
          <a:noFill/>
        </p:spPr>
        <p:txBody>
          <a:bodyPr wrap="square" rtlCol="0">
            <a:spAutoFit/>
          </a:bodyPr>
          <a:lstStyle/>
          <a:p>
            <a:r>
              <a:rPr lang="en-US" sz="1400" i="0" u="none" strike="noStrike" baseline="0" dirty="0">
                <a:solidFill>
                  <a:schemeClr val="accent1">
                    <a:lumMod val="75000"/>
                  </a:schemeClr>
                </a:solidFill>
                <a:latin typeface="Tw Cen MT (Body)"/>
              </a:rPr>
              <a:t>(r) among Toronto’s Heritage Italians 				</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Cristiano, A., &amp; Nagy, N. | </a:t>
            </a:r>
            <a:r>
              <a:rPr lang="en-CA" sz="1400" dirty="0">
                <a:solidFill>
                  <a:schemeClr val="accent1">
                    <a:lumMod val="75000"/>
                  </a:schemeClr>
                </a:solidFill>
                <a:latin typeface="Tw Cen MT (Body)"/>
                <a:ea typeface="Times New Roman" panose="02020603050405020304" pitchFamily="18" charset="0"/>
                <a:cs typeface="Times New Roman" panose="02020603050405020304" pitchFamily="18" charset="0"/>
              </a:rPr>
              <a:t>WILA13</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11/12/2022</a:t>
            </a:r>
            <a:endParaRPr lang="it-IT" sz="1400" dirty="0">
              <a:solidFill>
                <a:schemeClr val="accent1">
                  <a:lumMod val="75000"/>
                </a:schemeClr>
              </a:solidFill>
              <a:latin typeface="Tw Cen MT (Body)"/>
            </a:endParaRPr>
          </a:p>
        </p:txBody>
      </p:sp>
    </p:spTree>
    <p:extLst>
      <p:ext uri="{BB962C8B-B14F-4D97-AF65-F5344CB8AC3E}">
        <p14:creationId xmlns:p14="http://schemas.microsoft.com/office/powerpoint/2010/main" val="421609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B0B3ADC2-6E52-1CB4-0F77-FD40F26BF544}"/>
              </a:ext>
            </a:extLst>
          </p:cNvPr>
          <p:cNvSpPr>
            <a:spLocks noGrp="1"/>
          </p:cNvSpPr>
          <p:nvPr>
            <p:ph type="title"/>
          </p:nvPr>
        </p:nvSpPr>
        <p:spPr>
          <a:xfrm>
            <a:off x="838200" y="296241"/>
            <a:ext cx="10515600" cy="756309"/>
          </a:xfrm>
        </p:spPr>
        <p:txBody>
          <a:bodyPr>
            <a:normAutofit/>
          </a:bodyPr>
          <a:lstStyle/>
          <a:p>
            <a:r>
              <a:rPr lang="it-IT" dirty="0" err="1"/>
              <a:t>Results</a:t>
            </a:r>
            <a:r>
              <a:rPr lang="it-IT" dirty="0"/>
              <a:t>: </a:t>
            </a:r>
            <a:r>
              <a:rPr lang="it-IT" dirty="0" err="1"/>
              <a:t>Stable</a:t>
            </a:r>
            <a:r>
              <a:rPr lang="it-IT" dirty="0"/>
              <a:t> </a:t>
            </a:r>
            <a:r>
              <a:rPr lang="it-IT" dirty="0" err="1"/>
              <a:t>Variation</a:t>
            </a:r>
            <a:endParaRPr lang="it-IT" dirty="0"/>
          </a:p>
        </p:txBody>
      </p:sp>
      <p:sp>
        <p:nvSpPr>
          <p:cNvPr id="24" name="Rettangolo 23">
            <a:extLst>
              <a:ext uri="{FF2B5EF4-FFF2-40B4-BE49-F238E27FC236}">
                <a16:creationId xmlns:a16="http://schemas.microsoft.com/office/drawing/2014/main" id="{AD468876-B221-342E-75DE-67F78BA5C47A}"/>
              </a:ext>
            </a:extLst>
          </p:cNvPr>
          <p:cNvSpPr/>
          <p:nvPr/>
        </p:nvSpPr>
        <p:spPr>
          <a:xfrm>
            <a:off x="638355" y="701772"/>
            <a:ext cx="276045" cy="1138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diritto 24">
            <a:extLst>
              <a:ext uri="{FF2B5EF4-FFF2-40B4-BE49-F238E27FC236}">
                <a16:creationId xmlns:a16="http://schemas.microsoft.com/office/drawing/2014/main" id="{DE7CCDAC-7089-B366-24DA-A6453FEA6F89}"/>
              </a:ext>
            </a:extLst>
          </p:cNvPr>
          <p:cNvCxnSpPr>
            <a:cxnSpLocks/>
          </p:cNvCxnSpPr>
          <p:nvPr/>
        </p:nvCxnSpPr>
        <p:spPr>
          <a:xfrm>
            <a:off x="638355" y="296240"/>
            <a:ext cx="0" cy="75630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magine 9">
            <a:extLst>
              <a:ext uri="{FF2B5EF4-FFF2-40B4-BE49-F238E27FC236}">
                <a16:creationId xmlns:a16="http://schemas.microsoft.com/office/drawing/2014/main" id="{7AF48243-5114-0639-741B-A6E7CE372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54" y="1212418"/>
            <a:ext cx="4882551" cy="4433163"/>
          </a:xfrm>
          <a:prstGeom prst="rect">
            <a:avLst/>
          </a:prstGeom>
        </p:spPr>
      </p:pic>
      <p:sp>
        <p:nvSpPr>
          <p:cNvPr id="3" name="TextBox 2">
            <a:extLst>
              <a:ext uri="{FF2B5EF4-FFF2-40B4-BE49-F238E27FC236}">
                <a16:creationId xmlns:a16="http://schemas.microsoft.com/office/drawing/2014/main" id="{BE0B2FC7-4594-47A0-00F6-5ED3C4B2AC5B}"/>
              </a:ext>
            </a:extLst>
          </p:cNvPr>
          <p:cNvSpPr txBox="1"/>
          <p:nvPr/>
        </p:nvSpPr>
        <p:spPr>
          <a:xfrm>
            <a:off x="602864" y="5993170"/>
            <a:ext cx="5392390" cy="369332"/>
          </a:xfrm>
          <a:prstGeom prst="rect">
            <a:avLst/>
          </a:prstGeom>
          <a:noFill/>
        </p:spPr>
        <p:txBody>
          <a:bodyPr wrap="square" rtlCol="0">
            <a:spAutoFit/>
          </a:bodyPr>
          <a:lstStyle/>
          <a:p>
            <a:r>
              <a:rPr lang="it-IT" dirty="0"/>
              <a:t> </a:t>
            </a:r>
            <a:r>
              <a:rPr lang="it-IT" dirty="0" err="1"/>
              <a:t>Taps&amp;trills</a:t>
            </a:r>
            <a:r>
              <a:rPr lang="it-IT" dirty="0"/>
              <a:t>		 </a:t>
            </a:r>
            <a:r>
              <a:rPr lang="it-IT" dirty="0" err="1"/>
              <a:t>Fricatives</a:t>
            </a:r>
            <a:r>
              <a:rPr lang="it-IT" dirty="0"/>
              <a:t>		   </a:t>
            </a:r>
            <a:r>
              <a:rPr lang="it-IT" dirty="0" err="1"/>
              <a:t>Approximants</a:t>
            </a:r>
            <a:endParaRPr lang="it-IT" dirty="0"/>
          </a:p>
        </p:txBody>
      </p:sp>
      <p:sp>
        <p:nvSpPr>
          <p:cNvPr id="5" name="Rectangle 4">
            <a:extLst>
              <a:ext uri="{FF2B5EF4-FFF2-40B4-BE49-F238E27FC236}">
                <a16:creationId xmlns:a16="http://schemas.microsoft.com/office/drawing/2014/main" id="{19C0CB9C-1AA0-63FB-723E-1745150D24CA}"/>
              </a:ext>
            </a:extLst>
          </p:cNvPr>
          <p:cNvSpPr/>
          <p:nvPr/>
        </p:nvSpPr>
        <p:spPr>
          <a:xfrm>
            <a:off x="431925" y="6099524"/>
            <a:ext cx="189477" cy="194788"/>
          </a:xfrm>
          <a:prstGeom prst="rect">
            <a:avLst/>
          </a:prstGeom>
          <a:solidFill>
            <a:srgbClr val="84AC9D"/>
          </a:solidFill>
          <a:ln>
            <a:solidFill>
              <a:srgbClr val="84A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a:extLst>
              <a:ext uri="{FF2B5EF4-FFF2-40B4-BE49-F238E27FC236}">
                <a16:creationId xmlns:a16="http://schemas.microsoft.com/office/drawing/2014/main" id="{B888F4BB-BF6F-548C-C7D8-751F283DD278}"/>
              </a:ext>
            </a:extLst>
          </p:cNvPr>
          <p:cNvSpPr/>
          <p:nvPr/>
        </p:nvSpPr>
        <p:spPr>
          <a:xfrm>
            <a:off x="2256715" y="6099524"/>
            <a:ext cx="189477" cy="194788"/>
          </a:xfrm>
          <a:prstGeom prst="rect">
            <a:avLst/>
          </a:prstGeom>
          <a:solidFill>
            <a:srgbClr val="657689"/>
          </a:solidFill>
          <a:ln>
            <a:solidFill>
              <a:srgbClr val="657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6">
            <a:extLst>
              <a:ext uri="{FF2B5EF4-FFF2-40B4-BE49-F238E27FC236}">
                <a16:creationId xmlns:a16="http://schemas.microsoft.com/office/drawing/2014/main" id="{C9442A4C-E4C7-DE13-DF5A-3E3F04035720}"/>
              </a:ext>
            </a:extLst>
          </p:cNvPr>
          <p:cNvSpPr/>
          <p:nvPr/>
        </p:nvSpPr>
        <p:spPr>
          <a:xfrm>
            <a:off x="3780716" y="6103858"/>
            <a:ext cx="189477" cy="194788"/>
          </a:xfrm>
          <a:prstGeom prst="rect">
            <a:avLst/>
          </a:prstGeom>
          <a:solidFill>
            <a:srgbClr val="A8B97F"/>
          </a:solidFill>
          <a:ln>
            <a:solidFill>
              <a:srgbClr val="A8B9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14" name="Segnaposto contenuto 3">
            <a:extLst>
              <a:ext uri="{FF2B5EF4-FFF2-40B4-BE49-F238E27FC236}">
                <a16:creationId xmlns:a16="http://schemas.microsoft.com/office/drawing/2014/main" id="{FB06F681-5FDC-E779-176F-5425EEB8A75B}"/>
              </a:ext>
            </a:extLst>
          </p:cNvPr>
          <p:cNvGraphicFramePr>
            <a:graphicFrameLocks noGrp="1"/>
          </p:cNvGraphicFramePr>
          <p:nvPr>
            <p:ph idx="1"/>
            <p:extLst>
              <p:ext uri="{D42A27DB-BD31-4B8C-83A1-F6EECF244321}">
                <p14:modId xmlns:p14="http://schemas.microsoft.com/office/powerpoint/2010/main" val="24818268"/>
              </p:ext>
            </p:extLst>
          </p:nvPr>
        </p:nvGraphicFramePr>
        <p:xfrm>
          <a:off x="5553821" y="1401143"/>
          <a:ext cx="6424091" cy="3436377"/>
        </p:xfrm>
        <a:graphic>
          <a:graphicData uri="http://schemas.openxmlformats.org/drawingml/2006/table">
            <a:tbl>
              <a:tblPr firstRow="1" firstCol="1" bandRow="1"/>
              <a:tblGrid>
                <a:gridCol w="2370980">
                  <a:extLst>
                    <a:ext uri="{9D8B030D-6E8A-4147-A177-3AD203B41FA5}">
                      <a16:colId xmlns:a16="http://schemas.microsoft.com/office/drawing/2014/main" val="3009004257"/>
                    </a:ext>
                  </a:extLst>
                </a:gridCol>
                <a:gridCol w="1238496">
                  <a:extLst>
                    <a:ext uri="{9D8B030D-6E8A-4147-A177-3AD203B41FA5}">
                      <a16:colId xmlns:a16="http://schemas.microsoft.com/office/drawing/2014/main" val="3228453769"/>
                    </a:ext>
                  </a:extLst>
                </a:gridCol>
                <a:gridCol w="1408083">
                  <a:extLst>
                    <a:ext uri="{9D8B030D-6E8A-4147-A177-3AD203B41FA5}">
                      <a16:colId xmlns:a16="http://schemas.microsoft.com/office/drawing/2014/main" val="3144017143"/>
                    </a:ext>
                  </a:extLst>
                </a:gridCol>
                <a:gridCol w="1406532">
                  <a:extLst>
                    <a:ext uri="{9D8B030D-6E8A-4147-A177-3AD203B41FA5}">
                      <a16:colId xmlns:a16="http://schemas.microsoft.com/office/drawing/2014/main" val="255023332"/>
                    </a:ext>
                  </a:extLst>
                </a:gridCol>
              </a:tblGrid>
              <a:tr h="445898">
                <a:tc>
                  <a:txBody>
                    <a:bodyPr/>
                    <a:lstStyle/>
                    <a:p>
                      <a:pPr algn="ctr">
                        <a:lnSpc>
                          <a:spcPct val="150000"/>
                        </a:lnSpc>
                        <a:spcAft>
                          <a:spcPts val="1000"/>
                        </a:spcAft>
                      </a:pPr>
                      <a:r>
                        <a:rPr lang="it-IT" sz="2200" b="1" dirty="0" err="1">
                          <a:solidFill>
                            <a:schemeClr val="tx1"/>
                          </a:solidFill>
                          <a:effectLst/>
                          <a:latin typeface="+mn-lt"/>
                          <a:ea typeface="Times New Roman" panose="02020603050405020304" pitchFamily="18" charset="0"/>
                          <a:cs typeface="Times New Roman" panose="02020603050405020304" pitchFamily="18" charset="0"/>
                        </a:rPr>
                        <a:t>Factor</a:t>
                      </a:r>
                      <a:endParaRPr lang="it-IT" sz="2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it-IT" sz="2000" b="1" dirty="0">
                          <a:solidFill>
                            <a:schemeClr val="tx1"/>
                          </a:solidFill>
                          <a:effectLst/>
                          <a:latin typeface="+mn-lt"/>
                          <a:ea typeface="Times New Roman" panose="02020603050405020304" pitchFamily="18" charset="0"/>
                          <a:cs typeface="Times New Roman" panose="02020603050405020304" pitchFamily="18" charset="0"/>
                        </a:rPr>
                        <a:t>Homeland</a:t>
                      </a:r>
                      <a:endParaRPr lang="it-IT"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it-IT" sz="2200" b="1" dirty="0" err="1">
                          <a:solidFill>
                            <a:schemeClr val="tx1"/>
                          </a:solidFill>
                          <a:effectLst/>
                          <a:latin typeface="+mn-lt"/>
                          <a:ea typeface="Times New Roman" panose="02020603050405020304" pitchFamily="18" charset="0"/>
                          <a:cs typeface="Times New Roman" panose="02020603050405020304" pitchFamily="18" charset="0"/>
                        </a:rPr>
                        <a:t>Gen</a:t>
                      </a:r>
                      <a:r>
                        <a:rPr lang="it-IT" sz="2200" b="1" dirty="0">
                          <a:solidFill>
                            <a:schemeClr val="tx1"/>
                          </a:solidFill>
                          <a:effectLst/>
                          <a:latin typeface="+mn-lt"/>
                          <a:ea typeface="Times New Roman" panose="02020603050405020304" pitchFamily="18" charset="0"/>
                          <a:cs typeface="Times New Roman" panose="02020603050405020304" pitchFamily="18" charset="0"/>
                        </a:rPr>
                        <a:t> 1</a:t>
                      </a:r>
                      <a:endParaRPr lang="it-IT" sz="2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it-IT" sz="2200" b="1" dirty="0" err="1">
                          <a:solidFill>
                            <a:schemeClr val="tx1"/>
                          </a:solidFill>
                          <a:effectLst/>
                          <a:latin typeface="+mn-lt"/>
                          <a:ea typeface="Times New Roman" panose="02020603050405020304" pitchFamily="18" charset="0"/>
                          <a:cs typeface="Times New Roman" panose="02020603050405020304" pitchFamily="18" charset="0"/>
                        </a:rPr>
                        <a:t>Gen</a:t>
                      </a:r>
                      <a:r>
                        <a:rPr lang="it-IT" sz="2200" b="1" dirty="0">
                          <a:solidFill>
                            <a:schemeClr val="tx1"/>
                          </a:solidFill>
                          <a:effectLst/>
                          <a:latin typeface="+mn-lt"/>
                          <a:ea typeface="Times New Roman" panose="02020603050405020304" pitchFamily="18" charset="0"/>
                          <a:cs typeface="Times New Roman" panose="02020603050405020304" pitchFamily="18" charset="0"/>
                        </a:rPr>
                        <a:t> 2</a:t>
                      </a:r>
                      <a:endParaRPr lang="it-IT" sz="2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344129149"/>
                  </a:ext>
                </a:extLst>
              </a:tr>
              <a:tr h="903958">
                <a:tc>
                  <a:txBody>
                    <a:bodyPr/>
                    <a:lstStyle/>
                    <a:p>
                      <a:pPr algn="ctr">
                        <a:lnSpc>
                          <a:spcPct val="150000"/>
                        </a:lnSpc>
                        <a:spcAft>
                          <a:spcPts val="0"/>
                        </a:spcAft>
                      </a:pPr>
                      <a:r>
                        <a:rPr lang="en-US" sz="2200" dirty="0">
                          <a:solidFill>
                            <a:schemeClr val="tx1"/>
                          </a:solidFill>
                          <a:effectLst/>
                          <a:latin typeface="+mn-lt"/>
                          <a:ea typeface="Times New Roman" panose="02020603050405020304" pitchFamily="18" charset="0"/>
                          <a:cs typeface="Times New Roman" panose="02020603050405020304" pitchFamily="18" charset="0"/>
                        </a:rPr>
                        <a:t>Syllable position</a:t>
                      </a:r>
                    </a:p>
                  </a:txBody>
                  <a:tcPr marL="68580" marR="6858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algn="ctr">
                        <a:lnSpc>
                          <a:spcPct val="100000"/>
                        </a:lnSpc>
                        <a:spcAft>
                          <a:spcPts val="0"/>
                        </a:spcAft>
                      </a:pPr>
                      <a:r>
                        <a:rPr lang="en-US" sz="2200" dirty="0">
                          <a:solidFill>
                            <a:schemeClr val="tx1"/>
                          </a:solidFill>
                          <a:effectLst/>
                          <a:latin typeface="+mn-lt"/>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a:noFill/>
                    </a:lnB>
                  </a:tcPr>
                </a:tc>
                <a:tc>
                  <a:txBody>
                    <a:bodyPr/>
                    <a:lstStyle/>
                    <a:p>
                      <a:pPr algn="ctr">
                        <a:lnSpc>
                          <a:spcPct val="100000"/>
                        </a:lnSpc>
                        <a:spcAft>
                          <a:spcPts val="0"/>
                        </a:spcAft>
                      </a:pPr>
                      <a:r>
                        <a:rPr lang="en-US" sz="2200" dirty="0">
                          <a:solidFill>
                            <a:schemeClr val="tx1"/>
                          </a:solidFill>
                          <a:effectLst/>
                          <a:latin typeface="+mn-lt"/>
                          <a:ea typeface="Times New Roman" panose="02020603050405020304" pitchFamily="18" charset="0"/>
                          <a:cs typeface="Times New Roman" panose="02020603050405020304" pitchFamily="18" charset="0"/>
                        </a:rPr>
                        <a:t>√</a:t>
                      </a:r>
                    </a:p>
                  </a:txBody>
                  <a:tcPr marL="68580" marR="68580" marT="0" marB="0" anchor="ctr">
                    <a:lnL>
                      <a:noFill/>
                    </a:lnL>
                    <a:lnR>
                      <a:noFill/>
                    </a:lnR>
                    <a:lnT w="12700" cap="flat" cmpd="sng" algn="ctr">
                      <a:solidFill>
                        <a:srgbClr val="BFBFBF"/>
                      </a:solidFill>
                      <a:prstDash val="solid"/>
                      <a:round/>
                      <a:headEnd type="none" w="med" len="med"/>
                      <a:tailEnd type="none" w="med" len="med"/>
                    </a:lnT>
                    <a:lnB>
                      <a:noFill/>
                    </a:lnB>
                  </a:tcPr>
                </a:tc>
                <a:tc>
                  <a:txBody>
                    <a:bodyPr/>
                    <a:lstStyle/>
                    <a:p>
                      <a:endParaRPr lang="it-IT" sz="2200" dirty="0">
                        <a:solidFill>
                          <a:schemeClr val="tx1"/>
                        </a:solidFill>
                        <a:effectLst/>
                        <a:latin typeface="+mn-lt"/>
                        <a:cs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a:noFill/>
                    </a:lnB>
                  </a:tcPr>
                </a:tc>
                <a:extLst>
                  <a:ext uri="{0D108BD9-81ED-4DB2-BD59-A6C34878D82A}">
                    <a16:rowId xmlns:a16="http://schemas.microsoft.com/office/drawing/2014/main" val="1611423967"/>
                  </a:ext>
                </a:extLst>
              </a:tr>
              <a:tr h="1105701">
                <a:tc>
                  <a:txBody>
                    <a:bodyPr/>
                    <a:lstStyle/>
                    <a:p>
                      <a:pPr marL="228600" indent="-174625" algn="ctr">
                        <a:lnSpc>
                          <a:spcPct val="100000"/>
                        </a:lnSpc>
                        <a:spcAft>
                          <a:spcPts val="0"/>
                        </a:spcAft>
                        <a:tabLst/>
                      </a:pPr>
                      <a:r>
                        <a:rPr lang="en-US" sz="2200" dirty="0">
                          <a:solidFill>
                            <a:schemeClr val="tx1"/>
                          </a:solidFill>
                          <a:effectLst/>
                          <a:latin typeface="+mn-lt"/>
                          <a:ea typeface="Times New Roman" panose="02020603050405020304" pitchFamily="18" charset="0"/>
                          <a:cs typeface="Times New Roman" panose="02020603050405020304" pitchFamily="18" charset="0"/>
                        </a:rPr>
                        <a:t>Stress of syllable x  Syllable position</a:t>
                      </a:r>
                    </a:p>
                  </a:txBody>
                  <a:tcPr marL="68580" marR="68580" marT="0" marB="0" anchor="ctr">
                    <a:lnL>
                      <a:noFill/>
                    </a:lnL>
                    <a:lnR w="12700" cap="flat" cmpd="sng" algn="ctr">
                      <a:solidFill>
                        <a:srgbClr val="BFBFBF"/>
                      </a:solidFill>
                      <a:prstDash val="solid"/>
                      <a:round/>
                      <a:headEnd type="none" w="med" len="med"/>
                      <a:tailEnd type="none" w="med" len="med"/>
                    </a:lnR>
                    <a:lnT>
                      <a:noFill/>
                    </a:lnT>
                    <a:lnB>
                      <a:noFill/>
                    </a:lnB>
                    <a:solidFill>
                      <a:schemeClr val="bg1">
                        <a:lumMod val="95000"/>
                      </a:schemeClr>
                    </a:solidFill>
                  </a:tcPr>
                </a:tc>
                <a:tc>
                  <a:txBody>
                    <a:bodyPr/>
                    <a:lstStyle/>
                    <a:p>
                      <a:endParaRPr lang="it-IT" sz="2200" dirty="0">
                        <a:solidFill>
                          <a:schemeClr val="tx1"/>
                        </a:solidFill>
                        <a:effectLst/>
                        <a:latin typeface="+mn-lt"/>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a:noFill/>
                    </a:lnR>
                    <a:lnT>
                      <a:noFill/>
                    </a:lnT>
                    <a:lnB>
                      <a:noFill/>
                    </a:lnB>
                    <a:solidFill>
                      <a:schemeClr val="bg1">
                        <a:lumMod val="95000"/>
                      </a:schemeClr>
                    </a:solidFill>
                  </a:tcPr>
                </a:tc>
                <a:tc>
                  <a:txBody>
                    <a:bodyPr/>
                    <a:lstStyle/>
                    <a:p>
                      <a:endParaRPr lang="it-IT" sz="2200" dirty="0">
                        <a:solidFill>
                          <a:schemeClr val="tx1"/>
                        </a:solidFill>
                        <a:effectLst/>
                        <a:latin typeface="+mn-lt"/>
                        <a:cs typeface="Times New Roman" panose="02020603050405020304" pitchFamily="18" charset="0"/>
                      </a:endParaRPr>
                    </a:p>
                  </a:txBody>
                  <a:tcPr marL="68580" marR="68580" marT="0" marB="0" anchor="ctr">
                    <a:lnL>
                      <a:noFill/>
                    </a:lnL>
                    <a:lnR>
                      <a:noFill/>
                    </a:lnR>
                    <a:lnT>
                      <a:noFill/>
                    </a:lnT>
                    <a:lnB>
                      <a:noFill/>
                    </a:lnB>
                    <a:solidFill>
                      <a:schemeClr val="bg1">
                        <a:lumMod val="95000"/>
                      </a:schemeClr>
                    </a:solidFill>
                  </a:tcPr>
                </a:tc>
                <a:tc>
                  <a:txBody>
                    <a:bodyPr/>
                    <a:lstStyle/>
                    <a:p>
                      <a:pPr algn="ctr">
                        <a:lnSpc>
                          <a:spcPct val="100000"/>
                        </a:lnSpc>
                        <a:spcAft>
                          <a:spcPts val="0"/>
                        </a:spcAft>
                      </a:pPr>
                      <a:r>
                        <a:rPr lang="en-US" sz="2200" dirty="0">
                          <a:solidFill>
                            <a:schemeClr val="tx1"/>
                          </a:solidFill>
                          <a:effectLst/>
                          <a:latin typeface="+mn-lt"/>
                          <a:ea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2675851910"/>
                  </a:ext>
                </a:extLst>
              </a:tr>
              <a:tr h="977773">
                <a:tc>
                  <a:txBody>
                    <a:bodyPr/>
                    <a:lstStyle/>
                    <a:p>
                      <a:pPr algn="ctr">
                        <a:lnSpc>
                          <a:spcPct val="150000"/>
                        </a:lnSpc>
                        <a:spcAft>
                          <a:spcPts val="0"/>
                        </a:spcAft>
                      </a:pPr>
                      <a:r>
                        <a:rPr lang="it-IT" sz="2200" dirty="0">
                          <a:solidFill>
                            <a:schemeClr val="tx1"/>
                          </a:solidFill>
                          <a:effectLst/>
                          <a:latin typeface="+mn-lt"/>
                          <a:ea typeface="Times New Roman" panose="02020603050405020304" pitchFamily="18" charset="0"/>
                          <a:cs typeface="Times New Roman" panose="02020603050405020304" pitchFamily="18" charset="0"/>
                        </a:rPr>
                        <a:t>Sex x Age</a:t>
                      </a:r>
                    </a:p>
                  </a:txBody>
                  <a:tcPr marL="68580" marR="68580" marT="0" marB="0" anchor="ctr">
                    <a:lnL>
                      <a:noFill/>
                    </a:lnL>
                    <a:lnR w="12700" cap="flat" cmpd="sng" algn="ctr">
                      <a:solidFill>
                        <a:srgbClr val="BFBFBF"/>
                      </a:solidFill>
                      <a:prstDash val="solid"/>
                      <a:round/>
                      <a:headEnd type="none" w="med" len="med"/>
                      <a:tailEnd type="none" w="med" len="med"/>
                    </a:lnR>
                    <a:lnT>
                      <a:noFill/>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200" dirty="0">
                          <a:solidFill>
                            <a:schemeClr val="tx1"/>
                          </a:solidFill>
                          <a:effectLst/>
                          <a:latin typeface="+mn-lt"/>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BFBFBF"/>
                      </a:solidFill>
                      <a:prstDash val="solid"/>
                      <a:round/>
                      <a:headEnd type="none" w="med" len="med"/>
                      <a:tailEnd type="none" w="med" len="med"/>
                    </a:lnL>
                    <a:lnR>
                      <a:noFill/>
                    </a:lnR>
                    <a:lnT>
                      <a:noFill/>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200" dirty="0">
                          <a:solidFill>
                            <a:schemeClr val="tx1"/>
                          </a:solidFill>
                          <a:effectLst/>
                          <a:latin typeface="+mn-lt"/>
                          <a:ea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200" dirty="0">
                          <a:solidFill>
                            <a:schemeClr val="tx1"/>
                          </a:solidFill>
                          <a:effectLst/>
                          <a:latin typeface="+mn-lt"/>
                          <a:ea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16168012"/>
                  </a:ext>
                </a:extLst>
              </a:tr>
            </a:tbl>
          </a:graphicData>
        </a:graphic>
      </p:graphicFrame>
      <p:sp>
        <p:nvSpPr>
          <p:cNvPr id="15" name="CasellaDiTesto 4">
            <a:extLst>
              <a:ext uri="{FF2B5EF4-FFF2-40B4-BE49-F238E27FC236}">
                <a16:creationId xmlns:a16="http://schemas.microsoft.com/office/drawing/2014/main" id="{DBDF12A0-9E93-0CF9-0252-14474D9FF0F2}"/>
              </a:ext>
            </a:extLst>
          </p:cNvPr>
          <p:cNvSpPr txBox="1"/>
          <p:nvPr/>
        </p:nvSpPr>
        <p:spPr>
          <a:xfrm>
            <a:off x="5624044" y="5456857"/>
            <a:ext cx="6424091" cy="954107"/>
          </a:xfrm>
          <a:prstGeom prst="rect">
            <a:avLst/>
          </a:prstGeom>
          <a:noFill/>
        </p:spPr>
        <p:txBody>
          <a:bodyPr wrap="square">
            <a:spAutoFit/>
          </a:bodyPr>
          <a:lstStyle/>
          <a:p>
            <a:pPr algn="ctr"/>
            <a:r>
              <a:rPr lang="en-US" sz="2000" dirty="0">
                <a:solidFill>
                  <a:schemeClr val="tx1">
                    <a:lumMod val="50000"/>
                    <a:lumOff val="50000"/>
                  </a:schemeClr>
                </a:solidFill>
                <a:effectLst/>
                <a:ea typeface="Times New Roman" panose="02020603050405020304" pitchFamily="18" charset="0"/>
              </a:rPr>
              <a:t>√  = </a:t>
            </a:r>
            <a:r>
              <a:rPr lang="en-US" sz="2000" dirty="0">
                <a:solidFill>
                  <a:schemeClr val="tx1">
                    <a:lumMod val="50000"/>
                    <a:lumOff val="50000"/>
                  </a:schemeClr>
                </a:solidFill>
                <a:effectLst/>
                <a:ea typeface="Calibri" panose="020F0502020204030204" pitchFamily="34" charset="0"/>
              </a:rPr>
              <a:t>Significant</a:t>
            </a:r>
          </a:p>
          <a:p>
            <a:pPr algn="ctr"/>
            <a:r>
              <a:rPr lang="en-US" dirty="0">
                <a:effectLst/>
                <a:ea typeface="Calibri" panose="020F0502020204030204" pitchFamily="34" charset="0"/>
              </a:rPr>
              <a:t>Results of Mixed Effects models comparing reduced vs. non-reduced (r) variants, for each speaker group</a:t>
            </a:r>
            <a:endParaRPr lang="it-IT" dirty="0">
              <a:effectLst/>
              <a:ea typeface="Calibri" panose="020F0502020204030204" pitchFamily="34" charset="0"/>
            </a:endParaRPr>
          </a:p>
        </p:txBody>
      </p:sp>
      <p:sp>
        <p:nvSpPr>
          <p:cNvPr id="16" name="CasellaDiTesto 4">
            <a:extLst>
              <a:ext uri="{FF2B5EF4-FFF2-40B4-BE49-F238E27FC236}">
                <a16:creationId xmlns:a16="http://schemas.microsoft.com/office/drawing/2014/main" id="{C00577F4-F304-B482-1329-2F146DA69C2C}"/>
              </a:ext>
            </a:extLst>
          </p:cNvPr>
          <p:cNvSpPr txBox="1"/>
          <p:nvPr/>
        </p:nvSpPr>
        <p:spPr>
          <a:xfrm>
            <a:off x="0" y="6550223"/>
            <a:ext cx="12192000" cy="307777"/>
          </a:xfrm>
          <a:prstGeom prst="rect">
            <a:avLst/>
          </a:prstGeom>
          <a:noFill/>
        </p:spPr>
        <p:txBody>
          <a:bodyPr wrap="square" rtlCol="0">
            <a:spAutoFit/>
          </a:bodyPr>
          <a:lstStyle/>
          <a:p>
            <a:r>
              <a:rPr lang="en-US" sz="1400" i="0" u="none" strike="noStrike" baseline="0" dirty="0">
                <a:solidFill>
                  <a:schemeClr val="accent1">
                    <a:lumMod val="75000"/>
                  </a:schemeClr>
                </a:solidFill>
                <a:latin typeface="Tw Cen MT (Body)"/>
              </a:rPr>
              <a:t>(r) among Toronto’s Heritage Italians 				</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Cristiano, A., &amp; Nagy, N. | </a:t>
            </a:r>
            <a:r>
              <a:rPr lang="en-CA" sz="1400" dirty="0">
                <a:solidFill>
                  <a:schemeClr val="accent1">
                    <a:lumMod val="75000"/>
                  </a:schemeClr>
                </a:solidFill>
                <a:latin typeface="Tw Cen MT (Body)"/>
                <a:ea typeface="Times New Roman" panose="02020603050405020304" pitchFamily="18" charset="0"/>
                <a:cs typeface="Times New Roman" panose="02020603050405020304" pitchFamily="18" charset="0"/>
              </a:rPr>
              <a:t>WILA13</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11/12/2022</a:t>
            </a:r>
            <a:endParaRPr lang="it-IT" sz="1400" dirty="0">
              <a:solidFill>
                <a:schemeClr val="accent1">
                  <a:lumMod val="75000"/>
                </a:schemeClr>
              </a:solidFill>
              <a:latin typeface="Tw Cen MT (Body)"/>
            </a:endParaRPr>
          </a:p>
        </p:txBody>
      </p:sp>
      <p:sp>
        <p:nvSpPr>
          <p:cNvPr id="2" name="TextBox 1">
            <a:extLst>
              <a:ext uri="{FF2B5EF4-FFF2-40B4-BE49-F238E27FC236}">
                <a16:creationId xmlns:a16="http://schemas.microsoft.com/office/drawing/2014/main" id="{122ABE90-26DD-6081-05A6-0E2A3E14B922}"/>
              </a:ext>
            </a:extLst>
          </p:cNvPr>
          <p:cNvSpPr txBox="1"/>
          <p:nvPr/>
        </p:nvSpPr>
        <p:spPr>
          <a:xfrm>
            <a:off x="362838" y="5636346"/>
            <a:ext cx="4872942" cy="369332"/>
          </a:xfrm>
          <a:prstGeom prst="rect">
            <a:avLst/>
          </a:prstGeom>
          <a:noFill/>
        </p:spPr>
        <p:txBody>
          <a:bodyPr wrap="square" rtlCol="0">
            <a:spAutoFit/>
          </a:bodyPr>
          <a:lstStyle/>
          <a:p>
            <a:r>
              <a:rPr lang="en-US" i="1" dirty="0"/>
              <a:t>n		655			406			456</a:t>
            </a:r>
          </a:p>
        </p:txBody>
      </p:sp>
    </p:spTree>
    <p:extLst>
      <p:ext uri="{BB962C8B-B14F-4D97-AF65-F5344CB8AC3E}">
        <p14:creationId xmlns:p14="http://schemas.microsoft.com/office/powerpoint/2010/main" val="78915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BB16FA-78B7-0F1A-D791-33D70E0BE972}"/>
              </a:ext>
            </a:extLst>
          </p:cNvPr>
          <p:cNvSpPr>
            <a:spLocks noGrp="1"/>
          </p:cNvSpPr>
          <p:nvPr>
            <p:ph type="title"/>
          </p:nvPr>
        </p:nvSpPr>
        <p:spPr>
          <a:xfrm>
            <a:off x="1024127" y="585216"/>
            <a:ext cx="10590117" cy="1499616"/>
          </a:xfrm>
        </p:spPr>
        <p:txBody>
          <a:bodyPr/>
          <a:lstStyle/>
          <a:p>
            <a:r>
              <a:rPr lang="it-IT" dirty="0"/>
              <a:t>TRANSMISSION of a </a:t>
            </a:r>
            <a:r>
              <a:rPr lang="it-IT" dirty="0" err="1"/>
              <a:t>language-internal</a:t>
            </a:r>
            <a:r>
              <a:rPr lang="it-IT" dirty="0"/>
              <a:t> </a:t>
            </a:r>
            <a:r>
              <a:rPr lang="it-IT" dirty="0" err="1"/>
              <a:t>process</a:t>
            </a:r>
            <a:endParaRPr lang="it-IT" dirty="0"/>
          </a:p>
        </p:txBody>
      </p:sp>
      <p:sp>
        <p:nvSpPr>
          <p:cNvPr id="3" name="Segnaposto contenuto 2">
            <a:extLst>
              <a:ext uri="{FF2B5EF4-FFF2-40B4-BE49-F238E27FC236}">
                <a16:creationId xmlns:a16="http://schemas.microsoft.com/office/drawing/2014/main" id="{8485710E-7EA2-0878-6F8D-004DCE440DBA}"/>
              </a:ext>
            </a:extLst>
          </p:cNvPr>
          <p:cNvSpPr>
            <a:spLocks noGrp="1"/>
          </p:cNvSpPr>
          <p:nvPr>
            <p:ph idx="1"/>
          </p:nvPr>
        </p:nvSpPr>
        <p:spPr>
          <a:xfrm>
            <a:off x="1024128" y="2249424"/>
            <a:ext cx="10042013" cy="4023360"/>
          </a:xfrm>
        </p:spPr>
        <p:txBody>
          <a:bodyPr>
            <a:noAutofit/>
          </a:bodyPr>
          <a:lstStyle/>
          <a:p>
            <a:pPr marL="699516" lvl="2" indent="-342900">
              <a:lnSpc>
                <a:spcPct val="100000"/>
              </a:lnSpc>
              <a:spcBef>
                <a:spcPts val="500"/>
              </a:spcBef>
            </a:pPr>
            <a:r>
              <a:rPr lang="en-US" sz="2400" dirty="0">
                <a:solidFill>
                  <a:srgbClr val="222222"/>
                </a:solidFill>
              </a:rPr>
              <a:t>N</a:t>
            </a:r>
            <a:r>
              <a:rPr lang="en-US" sz="2400" b="0" i="0" u="none" strike="noStrike" dirty="0">
                <a:solidFill>
                  <a:srgbClr val="222222"/>
                </a:solidFill>
                <a:effectLst/>
              </a:rPr>
              <a:t>o generational differences, the grammar constraining (r) is maintained </a:t>
            </a:r>
          </a:p>
          <a:p>
            <a:pPr marL="845820" lvl="3" indent="-342900">
              <a:lnSpc>
                <a:spcPct val="100000"/>
              </a:lnSpc>
              <a:spcBef>
                <a:spcPts val="500"/>
              </a:spcBef>
              <a:buFont typeface="Wingdings" pitchFamily="2" charset="2"/>
              <a:buChar char="Ø"/>
            </a:pPr>
            <a:r>
              <a:rPr lang="en-US" sz="2400" b="0" i="0" u="none" strike="noStrike" dirty="0">
                <a:solidFill>
                  <a:srgbClr val="222222"/>
                </a:solidFill>
                <a:effectLst/>
                <a:sym typeface="Wingdings" panose="05000000000000000000" pitchFamily="2" charset="2"/>
              </a:rPr>
              <a:t> </a:t>
            </a:r>
            <a:r>
              <a:rPr lang="en-US" sz="2400" b="1" i="0" u="none" strike="noStrike" dirty="0">
                <a:solidFill>
                  <a:srgbClr val="222222"/>
                </a:solidFill>
                <a:effectLst/>
                <a:sym typeface="Wingdings" panose="05000000000000000000" pitchFamily="2" charset="2"/>
              </a:rPr>
              <a:t>no signs of transfer </a:t>
            </a:r>
            <a:r>
              <a:rPr lang="en-US" sz="2400" dirty="0"/>
              <a:t>from English among Heritage speakers</a:t>
            </a:r>
            <a:endParaRPr lang="en-US" sz="2400" b="0" i="0" u="none" strike="noStrike" dirty="0">
              <a:solidFill>
                <a:srgbClr val="222222"/>
              </a:solidFill>
              <a:effectLst/>
            </a:endParaRPr>
          </a:p>
          <a:p>
            <a:pPr marL="699516" lvl="2" indent="-342900">
              <a:lnSpc>
                <a:spcPct val="114000"/>
              </a:lnSpc>
              <a:spcBef>
                <a:spcPts val="500"/>
              </a:spcBef>
            </a:pPr>
            <a:endParaRPr lang="en-US" sz="2400" dirty="0"/>
          </a:p>
          <a:p>
            <a:pPr marL="699516" lvl="2" indent="-342900">
              <a:lnSpc>
                <a:spcPct val="114000"/>
              </a:lnSpc>
              <a:spcBef>
                <a:spcPts val="500"/>
              </a:spcBef>
            </a:pPr>
            <a:r>
              <a:rPr lang="en-US" sz="2400" dirty="0"/>
              <a:t>Heritage speakers acquire and replicate </a:t>
            </a:r>
            <a:r>
              <a:rPr lang="en-US" sz="2400" b="1" dirty="0"/>
              <a:t>not only linguistic constraints, but also social constraints</a:t>
            </a:r>
          </a:p>
        </p:txBody>
      </p:sp>
      <p:sp>
        <p:nvSpPr>
          <p:cNvPr id="4" name="Slide Number Placeholder 3">
            <a:extLst>
              <a:ext uri="{FF2B5EF4-FFF2-40B4-BE49-F238E27FC236}">
                <a16:creationId xmlns:a16="http://schemas.microsoft.com/office/drawing/2014/main" id="{9519C478-8269-0257-FEE6-B881A07B3F3D}"/>
              </a:ext>
            </a:extLst>
          </p:cNvPr>
          <p:cNvSpPr>
            <a:spLocks noGrp="1"/>
          </p:cNvSpPr>
          <p:nvPr>
            <p:ph type="sldNum" sz="quarter" idx="12"/>
          </p:nvPr>
        </p:nvSpPr>
        <p:spPr/>
        <p:txBody>
          <a:bodyPr/>
          <a:lstStyle/>
          <a:p>
            <a:fld id="{41D42F34-B541-46BF-9E0C-95192B1709EE}" type="slidenum">
              <a:rPr lang="it-IT" smtClean="0"/>
              <a:t>6</a:t>
            </a:fld>
            <a:endParaRPr lang="it-IT"/>
          </a:p>
        </p:txBody>
      </p:sp>
      <p:sp>
        <p:nvSpPr>
          <p:cNvPr id="8" name="CasellaDiTesto 4">
            <a:extLst>
              <a:ext uri="{FF2B5EF4-FFF2-40B4-BE49-F238E27FC236}">
                <a16:creationId xmlns:a16="http://schemas.microsoft.com/office/drawing/2014/main" id="{2AF6A8F8-8A5C-A698-60C0-5C27F139DA22}"/>
              </a:ext>
            </a:extLst>
          </p:cNvPr>
          <p:cNvSpPr txBox="1"/>
          <p:nvPr/>
        </p:nvSpPr>
        <p:spPr>
          <a:xfrm>
            <a:off x="0" y="6550223"/>
            <a:ext cx="12192000" cy="307777"/>
          </a:xfrm>
          <a:prstGeom prst="rect">
            <a:avLst/>
          </a:prstGeom>
          <a:noFill/>
        </p:spPr>
        <p:txBody>
          <a:bodyPr wrap="square" rtlCol="0">
            <a:spAutoFit/>
          </a:bodyPr>
          <a:lstStyle/>
          <a:p>
            <a:r>
              <a:rPr lang="en-US" sz="1400" i="0" u="none" strike="noStrike" baseline="0" dirty="0">
                <a:solidFill>
                  <a:schemeClr val="accent1">
                    <a:lumMod val="75000"/>
                  </a:schemeClr>
                </a:solidFill>
                <a:latin typeface="Tw Cen MT (Body)"/>
              </a:rPr>
              <a:t>(r) among Toronto’s Heritage Italians 				</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Cristiano, A., &amp; Nagy, N. | </a:t>
            </a:r>
            <a:r>
              <a:rPr lang="en-CA" sz="1400" dirty="0">
                <a:solidFill>
                  <a:schemeClr val="accent1">
                    <a:lumMod val="75000"/>
                  </a:schemeClr>
                </a:solidFill>
                <a:latin typeface="Tw Cen MT (Body)"/>
                <a:ea typeface="Times New Roman" panose="02020603050405020304" pitchFamily="18" charset="0"/>
                <a:cs typeface="Times New Roman" panose="02020603050405020304" pitchFamily="18" charset="0"/>
              </a:rPr>
              <a:t>WILA13</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11/12/2022</a:t>
            </a:r>
            <a:endParaRPr lang="it-IT" sz="1400" dirty="0">
              <a:solidFill>
                <a:schemeClr val="accent1">
                  <a:lumMod val="75000"/>
                </a:schemeClr>
              </a:solidFill>
              <a:latin typeface="Tw Cen MT (Body)"/>
            </a:endParaRPr>
          </a:p>
        </p:txBody>
      </p:sp>
    </p:spTree>
    <p:extLst>
      <p:ext uri="{BB962C8B-B14F-4D97-AF65-F5344CB8AC3E}">
        <p14:creationId xmlns:p14="http://schemas.microsoft.com/office/powerpoint/2010/main" val="240182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841046-AA60-783B-D57F-2C262D46F415}"/>
              </a:ext>
            </a:extLst>
          </p:cNvPr>
          <p:cNvSpPr/>
          <p:nvPr/>
        </p:nvSpPr>
        <p:spPr>
          <a:xfrm>
            <a:off x="704850" y="819150"/>
            <a:ext cx="171450" cy="11239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Content Placeholder 2">
            <a:extLst>
              <a:ext uri="{FF2B5EF4-FFF2-40B4-BE49-F238E27FC236}">
                <a16:creationId xmlns:a16="http://schemas.microsoft.com/office/drawing/2014/main" id="{C60CB8CA-FE19-D65F-C553-80F5FD4016AF}"/>
              </a:ext>
            </a:extLst>
          </p:cNvPr>
          <p:cNvSpPr>
            <a:spLocks noGrp="1"/>
          </p:cNvSpPr>
          <p:nvPr>
            <p:ph idx="1"/>
          </p:nvPr>
        </p:nvSpPr>
        <p:spPr>
          <a:xfrm>
            <a:off x="562873" y="1943100"/>
            <a:ext cx="4888830" cy="5600700"/>
          </a:xfrm>
        </p:spPr>
        <p:txBody>
          <a:bodyPr>
            <a:normAutofit/>
          </a:bodyPr>
          <a:lstStyle/>
          <a:p>
            <a:pPr marL="699516" lvl="2" indent="-342900">
              <a:lnSpc>
                <a:spcPct val="114000"/>
              </a:lnSpc>
              <a:spcAft>
                <a:spcPts val="200"/>
              </a:spcAft>
              <a:buFont typeface="Wingdings" panose="05000000000000000000" pitchFamily="2" charset="2"/>
              <a:buChar char="§"/>
            </a:pPr>
            <a:r>
              <a:rPr lang="en-US" sz="2400" dirty="0"/>
              <a:t>Coda effect </a:t>
            </a:r>
            <a:r>
              <a:rPr lang="en-US" sz="2400" dirty="0">
                <a:sym typeface="Wingdings" panose="05000000000000000000" pitchFamily="2" charset="2"/>
              </a:rPr>
              <a:t> </a:t>
            </a:r>
            <a:r>
              <a:rPr lang="en-US" sz="2400" b="1" dirty="0"/>
              <a:t>synchronic lenition caused by target undershoot </a:t>
            </a:r>
            <a:r>
              <a:rPr lang="en-US" sz="2000" dirty="0">
                <a:solidFill>
                  <a:schemeClr val="bg1">
                    <a:lumMod val="50000"/>
                  </a:schemeClr>
                </a:solidFill>
              </a:rPr>
              <a:t>(Bauer 2008; Kirchner 1998; </a:t>
            </a:r>
            <a:r>
              <a:rPr lang="it-IT" sz="2000" b="0" i="0" u="none" strike="noStrike" dirty="0">
                <a:solidFill>
                  <a:schemeClr val="bg1">
                    <a:lumMod val="50000"/>
                  </a:schemeClr>
                </a:solidFill>
                <a:effectLst/>
              </a:rPr>
              <a:t>Gillian &amp; </a:t>
            </a:r>
            <a:r>
              <a:rPr lang="it-IT" sz="2000" b="0" i="0" u="none" strike="noStrike" dirty="0" err="1">
                <a:solidFill>
                  <a:schemeClr val="bg1">
                    <a:lumMod val="50000"/>
                  </a:schemeClr>
                </a:solidFill>
                <a:effectLst/>
              </a:rPr>
              <a:t>Jaworski</a:t>
            </a:r>
            <a:r>
              <a:rPr lang="it-IT" sz="2000" b="0" i="0" u="none" strike="noStrike" dirty="0">
                <a:solidFill>
                  <a:schemeClr val="bg1">
                    <a:lumMod val="50000"/>
                  </a:schemeClr>
                </a:solidFill>
                <a:effectLst/>
              </a:rPr>
              <a:t> 2014)</a:t>
            </a:r>
            <a:endParaRPr lang="en-US" sz="2000" dirty="0">
              <a:solidFill>
                <a:schemeClr val="bg1">
                  <a:lumMod val="50000"/>
                </a:schemeClr>
              </a:solidFill>
            </a:endParaRPr>
          </a:p>
          <a:p>
            <a:pPr marL="699516" lvl="2" indent="-342900">
              <a:lnSpc>
                <a:spcPct val="114000"/>
              </a:lnSpc>
              <a:spcAft>
                <a:spcPts val="200"/>
              </a:spcAft>
              <a:buFont typeface="Wingdings" panose="05000000000000000000" pitchFamily="2" charset="2"/>
              <a:buChar char="§"/>
            </a:pPr>
            <a:endParaRPr lang="en-US" sz="2400" dirty="0">
              <a:solidFill>
                <a:schemeClr val="bg1">
                  <a:lumMod val="50000"/>
                </a:schemeClr>
              </a:solidFill>
            </a:endParaRPr>
          </a:p>
          <a:p>
            <a:pPr marL="699516" lvl="2" indent="-342900">
              <a:lnSpc>
                <a:spcPct val="114000"/>
              </a:lnSpc>
              <a:spcAft>
                <a:spcPts val="200"/>
              </a:spcAft>
              <a:buFont typeface="Wingdings" panose="05000000000000000000" pitchFamily="2" charset="2"/>
              <a:buChar char="§"/>
            </a:pPr>
            <a:r>
              <a:rPr lang="en-US" sz="2400" i="0" u="none" strike="noStrike" baseline="0" dirty="0"/>
              <a:t>Heritage speakers </a:t>
            </a:r>
            <a:r>
              <a:rPr lang="en-US" sz="2400" b="0" i="0" u="none" strike="noStrike" baseline="0" dirty="0"/>
              <a:t>increase the relative strength of this constraint </a:t>
            </a:r>
            <a:r>
              <a:rPr lang="en-US" sz="2400" b="0" i="0" u="none" strike="noStrike" baseline="0" dirty="0">
                <a:sym typeface="Wingdings" panose="05000000000000000000" pitchFamily="2" charset="2"/>
              </a:rPr>
              <a:t> </a:t>
            </a:r>
            <a:r>
              <a:rPr lang="en-US" sz="2400" b="1" i="0" u="none" strike="noStrike" baseline="0" dirty="0"/>
              <a:t>grammar boosting </a:t>
            </a:r>
            <a:r>
              <a:rPr lang="en-US" sz="2000" b="0" i="0" u="none" strike="noStrike" baseline="0" dirty="0">
                <a:solidFill>
                  <a:schemeClr val="tx1">
                    <a:lumMod val="50000"/>
                    <a:lumOff val="50000"/>
                  </a:schemeClr>
                </a:solidFill>
              </a:rPr>
              <a:t>(Flores &amp; Rinke 2020; </a:t>
            </a:r>
            <a:r>
              <a:rPr lang="en-US" sz="2000" b="0" i="0" u="none" strike="noStrike" baseline="0" dirty="0" err="1">
                <a:solidFill>
                  <a:schemeClr val="tx1">
                    <a:lumMod val="50000"/>
                    <a:lumOff val="50000"/>
                  </a:schemeClr>
                </a:solidFill>
              </a:rPr>
              <a:t>Umbal</a:t>
            </a:r>
            <a:r>
              <a:rPr lang="en-US" sz="2000" b="0" i="0" u="none" strike="noStrike" baseline="0" dirty="0">
                <a:solidFill>
                  <a:schemeClr val="tx1">
                    <a:lumMod val="50000"/>
                    <a:lumOff val="50000"/>
                  </a:schemeClr>
                </a:solidFill>
              </a:rPr>
              <a:t> &amp; Nagy 2021)</a:t>
            </a:r>
            <a:endParaRPr lang="en-US" sz="2000" dirty="0">
              <a:solidFill>
                <a:schemeClr val="bg1">
                  <a:lumMod val="50000"/>
                </a:schemeClr>
              </a:solidFill>
            </a:endParaRPr>
          </a:p>
          <a:p>
            <a:pPr>
              <a:lnSpc>
                <a:spcPct val="114000"/>
              </a:lnSpc>
              <a:spcBef>
                <a:spcPts val="200"/>
              </a:spcBef>
              <a:buFont typeface="Wingdings" panose="05000000000000000000" pitchFamily="2" charset="2"/>
              <a:buChar char="§"/>
            </a:pPr>
            <a:endParaRPr lang="it-IT" sz="2400" dirty="0"/>
          </a:p>
        </p:txBody>
      </p:sp>
      <p:sp>
        <p:nvSpPr>
          <p:cNvPr id="4" name="Slide Number Placeholder 3">
            <a:extLst>
              <a:ext uri="{FF2B5EF4-FFF2-40B4-BE49-F238E27FC236}">
                <a16:creationId xmlns:a16="http://schemas.microsoft.com/office/drawing/2014/main" id="{832ADCFC-AE22-8269-FBBD-2B5F63814F91}"/>
              </a:ext>
            </a:extLst>
          </p:cNvPr>
          <p:cNvSpPr>
            <a:spLocks noGrp="1"/>
          </p:cNvSpPr>
          <p:nvPr>
            <p:ph type="sldNum" sz="quarter" idx="12"/>
          </p:nvPr>
        </p:nvSpPr>
        <p:spPr/>
        <p:txBody>
          <a:bodyPr/>
          <a:lstStyle/>
          <a:p>
            <a:fld id="{41D42F34-B541-46BF-9E0C-95192B1709EE}" type="slidenum">
              <a:rPr lang="it-IT" smtClean="0"/>
              <a:pPr/>
              <a:t>7</a:t>
            </a:fld>
            <a:endParaRPr lang="it-IT" dirty="0"/>
          </a:p>
        </p:txBody>
      </p:sp>
      <p:graphicFrame>
        <p:nvGraphicFramePr>
          <p:cNvPr id="6" name="Chart 5">
            <a:extLst>
              <a:ext uri="{FF2B5EF4-FFF2-40B4-BE49-F238E27FC236}">
                <a16:creationId xmlns:a16="http://schemas.microsoft.com/office/drawing/2014/main" id="{0E73C54D-D1D2-C96E-1AD6-8FF43B961FDD}"/>
              </a:ext>
            </a:extLst>
          </p:cNvPr>
          <p:cNvGraphicFramePr>
            <a:graphicFrameLocks/>
          </p:cNvGraphicFramePr>
          <p:nvPr>
            <p:extLst>
              <p:ext uri="{D42A27DB-BD31-4B8C-83A1-F6EECF244321}">
                <p14:modId xmlns:p14="http://schemas.microsoft.com/office/powerpoint/2010/main" val="3647049097"/>
              </p:ext>
            </p:extLst>
          </p:nvPr>
        </p:nvGraphicFramePr>
        <p:xfrm>
          <a:off x="5848350" y="1085850"/>
          <a:ext cx="5981700" cy="533162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Connettore diritto 24">
            <a:extLst>
              <a:ext uri="{FF2B5EF4-FFF2-40B4-BE49-F238E27FC236}">
                <a16:creationId xmlns:a16="http://schemas.microsoft.com/office/drawing/2014/main" id="{3E4700EC-AFF1-3C53-2A44-C96AC2199579}"/>
              </a:ext>
            </a:extLst>
          </p:cNvPr>
          <p:cNvCxnSpPr>
            <a:cxnSpLocks/>
          </p:cNvCxnSpPr>
          <p:nvPr/>
        </p:nvCxnSpPr>
        <p:spPr>
          <a:xfrm>
            <a:off x="562873" y="315573"/>
            <a:ext cx="0" cy="91439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58AA12-4BF5-8CD4-3785-854A3C5B3873}"/>
              </a:ext>
            </a:extLst>
          </p:cNvPr>
          <p:cNvSpPr txBox="1"/>
          <p:nvPr/>
        </p:nvSpPr>
        <p:spPr>
          <a:xfrm>
            <a:off x="876300" y="311048"/>
            <a:ext cx="5562600" cy="861774"/>
          </a:xfrm>
          <a:prstGeom prst="rect">
            <a:avLst/>
          </a:prstGeom>
          <a:noFill/>
        </p:spPr>
        <p:txBody>
          <a:bodyPr wrap="square" rtlCol="0">
            <a:spAutoFit/>
          </a:bodyPr>
          <a:lstStyle/>
          <a:p>
            <a:r>
              <a:rPr lang="it-IT" sz="5000" dirty="0">
                <a:latin typeface="+mj-lt"/>
              </a:rPr>
              <a:t>DUAL CAUSES</a:t>
            </a:r>
          </a:p>
        </p:txBody>
      </p:sp>
      <p:sp>
        <p:nvSpPr>
          <p:cNvPr id="9" name="CasellaDiTesto 4">
            <a:extLst>
              <a:ext uri="{FF2B5EF4-FFF2-40B4-BE49-F238E27FC236}">
                <a16:creationId xmlns:a16="http://schemas.microsoft.com/office/drawing/2014/main" id="{34F63EBF-8227-7AC7-6FC0-674C3FD697B2}"/>
              </a:ext>
            </a:extLst>
          </p:cNvPr>
          <p:cNvSpPr txBox="1"/>
          <p:nvPr/>
        </p:nvSpPr>
        <p:spPr>
          <a:xfrm>
            <a:off x="0" y="6550223"/>
            <a:ext cx="12192000" cy="307777"/>
          </a:xfrm>
          <a:prstGeom prst="rect">
            <a:avLst/>
          </a:prstGeom>
          <a:noFill/>
        </p:spPr>
        <p:txBody>
          <a:bodyPr wrap="square" rtlCol="0">
            <a:spAutoFit/>
          </a:bodyPr>
          <a:lstStyle/>
          <a:p>
            <a:r>
              <a:rPr lang="en-US" sz="1400" i="0" u="none" strike="noStrike" baseline="0" dirty="0">
                <a:solidFill>
                  <a:schemeClr val="accent1">
                    <a:lumMod val="75000"/>
                  </a:schemeClr>
                </a:solidFill>
                <a:latin typeface="Tw Cen MT (Body)"/>
              </a:rPr>
              <a:t>(r) among Toronto’s Heritage Italians 				</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Cristiano, A., &amp; Nagy, N. | </a:t>
            </a:r>
            <a:r>
              <a:rPr lang="en-CA" sz="1400" dirty="0">
                <a:solidFill>
                  <a:schemeClr val="accent1">
                    <a:lumMod val="75000"/>
                  </a:schemeClr>
                </a:solidFill>
                <a:latin typeface="Tw Cen MT (Body)"/>
                <a:ea typeface="Times New Roman" panose="02020603050405020304" pitchFamily="18" charset="0"/>
                <a:cs typeface="Times New Roman" panose="02020603050405020304" pitchFamily="18" charset="0"/>
              </a:rPr>
              <a:t>WILA13</a:t>
            </a:r>
            <a:r>
              <a:rPr lang="en-CA" sz="1400" dirty="0">
                <a:solidFill>
                  <a:schemeClr val="accent1">
                    <a:lumMod val="75000"/>
                  </a:schemeClr>
                </a:solidFill>
                <a:effectLst/>
                <a:latin typeface="Tw Cen MT (Body)"/>
                <a:ea typeface="Times New Roman" panose="02020603050405020304" pitchFamily="18" charset="0"/>
                <a:cs typeface="Times New Roman" panose="02020603050405020304" pitchFamily="18" charset="0"/>
              </a:rPr>
              <a:t>, 11/12/2022</a:t>
            </a:r>
            <a:endParaRPr lang="it-IT" sz="1400" dirty="0">
              <a:solidFill>
                <a:schemeClr val="accent1">
                  <a:lumMod val="75000"/>
                </a:schemeClr>
              </a:solidFill>
              <a:latin typeface="Tw Cen MT (Body)"/>
            </a:endParaRPr>
          </a:p>
        </p:txBody>
      </p:sp>
    </p:spTree>
    <p:extLst>
      <p:ext uri="{BB962C8B-B14F-4D97-AF65-F5344CB8AC3E}">
        <p14:creationId xmlns:p14="http://schemas.microsoft.com/office/powerpoint/2010/main" val="263681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5">
            <a:extLst>
              <a:ext uri="{FF2B5EF4-FFF2-40B4-BE49-F238E27FC236}">
                <a16:creationId xmlns:a16="http://schemas.microsoft.com/office/drawing/2014/main" id="{3A5DE1E5-BD57-6B69-4A84-AF20D02866D5}"/>
              </a:ext>
            </a:extLst>
          </p:cNvPr>
          <p:cNvSpPr/>
          <p:nvPr/>
        </p:nvSpPr>
        <p:spPr>
          <a:xfrm>
            <a:off x="418560" y="659570"/>
            <a:ext cx="599357" cy="13284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solidFill>
                <a:schemeClr val="tx1"/>
              </a:solidFill>
            </a:endParaRPr>
          </a:p>
        </p:txBody>
      </p:sp>
      <p:sp>
        <p:nvSpPr>
          <p:cNvPr id="11" name="Title 1">
            <a:extLst>
              <a:ext uri="{FF2B5EF4-FFF2-40B4-BE49-F238E27FC236}">
                <a16:creationId xmlns:a16="http://schemas.microsoft.com/office/drawing/2014/main" id="{6894BBC0-2FFD-9290-A636-3A91622E10F0}"/>
              </a:ext>
            </a:extLst>
          </p:cNvPr>
          <p:cNvSpPr>
            <a:spLocks noGrp="1"/>
          </p:cNvSpPr>
          <p:nvPr>
            <p:ph type="title"/>
          </p:nvPr>
        </p:nvSpPr>
        <p:spPr>
          <a:xfrm>
            <a:off x="560752" y="-135060"/>
            <a:ext cx="10460173" cy="1499616"/>
          </a:xfrm>
        </p:spPr>
        <p:txBody>
          <a:bodyPr>
            <a:normAutofit/>
          </a:bodyPr>
          <a:lstStyle/>
          <a:p>
            <a:r>
              <a:rPr lang="en-CA" sz="4500" dirty="0">
                <a:solidFill>
                  <a:schemeClr val="tx1"/>
                </a:solidFill>
              </a:rPr>
              <a:t>OTHER (R)’s in </a:t>
            </a:r>
            <a:r>
              <a:rPr lang="en-CA" sz="4500" dirty="0" err="1">
                <a:solidFill>
                  <a:schemeClr val="tx1"/>
                </a:solidFill>
              </a:rPr>
              <a:t>HLVc</a:t>
            </a:r>
            <a:endParaRPr lang="en-CA" sz="4500" dirty="0">
              <a:solidFill>
                <a:schemeClr val="tx1"/>
              </a:solidFill>
            </a:endParaRPr>
          </a:p>
        </p:txBody>
      </p:sp>
      <p:graphicFrame>
        <p:nvGraphicFramePr>
          <p:cNvPr id="12" name="Chart 11">
            <a:extLst>
              <a:ext uri="{FF2B5EF4-FFF2-40B4-BE49-F238E27FC236}">
                <a16:creationId xmlns:a16="http://schemas.microsoft.com/office/drawing/2014/main" id="{98B7109E-7F54-76D9-6790-68F80EA4B4A9}"/>
              </a:ext>
            </a:extLst>
          </p:cNvPr>
          <p:cNvGraphicFramePr/>
          <p:nvPr>
            <p:extLst>
              <p:ext uri="{D42A27DB-BD31-4B8C-83A1-F6EECF244321}">
                <p14:modId xmlns:p14="http://schemas.microsoft.com/office/powerpoint/2010/main" val="3287158993"/>
              </p:ext>
            </p:extLst>
          </p:nvPr>
        </p:nvGraphicFramePr>
        <p:xfrm>
          <a:off x="1338733" y="899057"/>
          <a:ext cx="4255040" cy="26353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1A0DB366-9A7A-3249-FBAA-35849475C8D0}"/>
              </a:ext>
            </a:extLst>
          </p:cNvPr>
          <p:cNvGraphicFramePr/>
          <p:nvPr>
            <p:extLst>
              <p:ext uri="{D42A27DB-BD31-4B8C-83A1-F6EECF244321}">
                <p14:modId xmlns:p14="http://schemas.microsoft.com/office/powerpoint/2010/main" val="4192940336"/>
              </p:ext>
            </p:extLst>
          </p:nvPr>
        </p:nvGraphicFramePr>
        <p:xfrm>
          <a:off x="1160109" y="3534434"/>
          <a:ext cx="4255040" cy="26314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74A2213C-3854-ED1B-D2E5-83CD0CDAEB8D}"/>
              </a:ext>
            </a:extLst>
          </p:cNvPr>
          <p:cNvGraphicFramePr>
            <a:graphicFrameLocks/>
          </p:cNvGraphicFramePr>
          <p:nvPr>
            <p:extLst>
              <p:ext uri="{D42A27DB-BD31-4B8C-83A1-F6EECF244321}">
                <p14:modId xmlns:p14="http://schemas.microsoft.com/office/powerpoint/2010/main" val="1423174565"/>
              </p:ext>
            </p:extLst>
          </p:nvPr>
        </p:nvGraphicFramePr>
        <p:xfrm>
          <a:off x="6341620" y="899057"/>
          <a:ext cx="4512733" cy="26353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F00568F6-FE5C-56A4-36A0-B0C422887CD3}"/>
              </a:ext>
            </a:extLst>
          </p:cNvPr>
          <p:cNvGraphicFramePr>
            <a:graphicFrameLocks/>
          </p:cNvGraphicFramePr>
          <p:nvPr>
            <p:extLst>
              <p:ext uri="{D42A27DB-BD31-4B8C-83A1-F6EECF244321}">
                <p14:modId xmlns:p14="http://schemas.microsoft.com/office/powerpoint/2010/main" val="1904072080"/>
              </p:ext>
            </p:extLst>
          </p:nvPr>
        </p:nvGraphicFramePr>
        <p:xfrm>
          <a:off x="6126133" y="3547797"/>
          <a:ext cx="4727134" cy="2635378"/>
        </p:xfrm>
        <a:graphic>
          <a:graphicData uri="http://schemas.openxmlformats.org/drawingml/2006/chart">
            <c:chart xmlns:c="http://schemas.openxmlformats.org/drawingml/2006/chart" xmlns:r="http://schemas.openxmlformats.org/officeDocument/2006/relationships" r:id="rId6"/>
          </a:graphicData>
        </a:graphic>
      </p:graphicFrame>
      <p:sp>
        <p:nvSpPr>
          <p:cNvPr id="16" name="Content Placeholder 2">
            <a:extLst>
              <a:ext uri="{FF2B5EF4-FFF2-40B4-BE49-F238E27FC236}">
                <a16:creationId xmlns:a16="http://schemas.microsoft.com/office/drawing/2014/main" id="{68C0FFBD-B73B-07DA-522A-71F3DCB5B393}"/>
              </a:ext>
            </a:extLst>
          </p:cNvPr>
          <p:cNvSpPr>
            <a:spLocks noGrp="1"/>
          </p:cNvSpPr>
          <p:nvPr>
            <p:ph idx="1"/>
          </p:nvPr>
        </p:nvSpPr>
        <p:spPr>
          <a:xfrm>
            <a:off x="299805" y="6196537"/>
            <a:ext cx="11405362" cy="562849"/>
          </a:xfrm>
        </p:spPr>
        <p:txBody>
          <a:bodyPr>
            <a:normAutofit/>
          </a:bodyPr>
          <a:lstStyle/>
          <a:p>
            <a:pPr marL="0" indent="0">
              <a:lnSpc>
                <a:spcPct val="100000"/>
              </a:lnSpc>
              <a:spcBef>
                <a:spcPts val="0"/>
              </a:spcBef>
              <a:buNone/>
            </a:pPr>
            <a:r>
              <a:rPr lang="en-CA" altLang="ko-KR" sz="2000" dirty="0" err="1">
                <a:ea typeface="Times New Roman" panose="02020603050405020304" pitchFamily="18" charset="0"/>
                <a:cs typeface="Calibri" panose="020F0502020204030204" pitchFamily="34" charset="0"/>
              </a:rPr>
              <a:t>Umbal</a:t>
            </a:r>
            <a:r>
              <a:rPr lang="en-CA" altLang="ko-KR" sz="2000" dirty="0">
                <a:ea typeface="Times New Roman" panose="02020603050405020304" pitchFamily="18" charset="0"/>
                <a:cs typeface="Calibri" panose="020F0502020204030204" pitchFamily="34" charset="0"/>
              </a:rPr>
              <a:t> &amp; Nagy (2021), Cristiano (2022), and thanks to Julia </a:t>
            </a:r>
            <a:r>
              <a:rPr lang="en-CA" altLang="ko-KR" sz="2000" dirty="0" err="1">
                <a:ea typeface="Times New Roman" panose="02020603050405020304" pitchFamily="18" charset="0"/>
                <a:cs typeface="Calibri" panose="020F0502020204030204" pitchFamily="34" charset="0"/>
              </a:rPr>
              <a:t>Petrosov</a:t>
            </a:r>
            <a:r>
              <a:rPr lang="en-CA" altLang="ko-KR" sz="2000" dirty="0">
                <a:ea typeface="Times New Roman" panose="02020603050405020304" pitchFamily="18" charset="0"/>
                <a:cs typeface="Calibri" panose="020F0502020204030204" pitchFamily="34" charset="0"/>
              </a:rPr>
              <a:t> &amp; </a:t>
            </a:r>
            <a:r>
              <a:rPr lang="en-CA" altLang="ko-KR" sz="2000" dirty="0" err="1">
                <a:ea typeface="Times New Roman" panose="02020603050405020304" pitchFamily="18" charset="0"/>
                <a:cs typeface="Calibri" panose="020F0502020204030204" pitchFamily="34" charset="0"/>
              </a:rPr>
              <a:t>Olha</a:t>
            </a:r>
            <a:r>
              <a:rPr lang="en-CA" altLang="ko-KR" sz="2000" dirty="0">
                <a:ea typeface="Times New Roman" panose="02020603050405020304" pitchFamily="18" charset="0"/>
                <a:cs typeface="Calibri" panose="020F0502020204030204" pitchFamily="34" charset="0"/>
              </a:rPr>
              <a:t> </a:t>
            </a:r>
            <a:r>
              <a:rPr lang="en-CA" altLang="ko-KR" sz="2000" dirty="0" err="1">
                <a:ea typeface="Times New Roman" panose="02020603050405020304" pitchFamily="18" charset="0"/>
                <a:cs typeface="Calibri" panose="020F0502020204030204" pitchFamily="34" charset="0"/>
              </a:rPr>
              <a:t>Mamitko</a:t>
            </a:r>
            <a:r>
              <a:rPr lang="en-CA" altLang="ko-KR" sz="2000" dirty="0">
                <a:ea typeface="Times New Roman" panose="02020603050405020304" pitchFamily="18" charset="0"/>
                <a:cs typeface="Calibri" panose="020F0502020204030204" pitchFamily="34" charset="0"/>
              </a:rPr>
              <a:t> for brand new analyses. </a:t>
            </a:r>
          </a:p>
        </p:txBody>
      </p:sp>
      <p:cxnSp>
        <p:nvCxnSpPr>
          <p:cNvPr id="17" name="Connettore diritto 8">
            <a:extLst>
              <a:ext uri="{FF2B5EF4-FFF2-40B4-BE49-F238E27FC236}">
                <a16:creationId xmlns:a16="http://schemas.microsoft.com/office/drawing/2014/main" id="{4BEF3D11-5971-69D4-F210-5F1CBF63052C}"/>
              </a:ext>
            </a:extLst>
          </p:cNvPr>
          <p:cNvCxnSpPr>
            <a:cxnSpLocks/>
          </p:cNvCxnSpPr>
          <p:nvPr/>
        </p:nvCxnSpPr>
        <p:spPr>
          <a:xfrm>
            <a:off x="434784" y="202955"/>
            <a:ext cx="0" cy="6961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31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D809838-255B-C4B2-83ED-6334748DE486}"/>
              </a:ext>
            </a:extLst>
          </p:cNvPr>
          <p:cNvSpPr txBox="1">
            <a:spLocks/>
          </p:cNvSpPr>
          <p:nvPr/>
        </p:nvSpPr>
        <p:spPr bwMode="auto">
          <a:xfrm>
            <a:off x="480293" y="3558558"/>
            <a:ext cx="11176001" cy="2198841"/>
          </a:xfrm>
          <a:prstGeom prst="rect">
            <a:avLst/>
          </a:prstGeom>
          <a:noFill/>
          <a:ln w="9525">
            <a:noFill/>
            <a:miter lim="800000"/>
            <a:headEnd/>
            <a:tailEnd/>
          </a:ln>
        </p:spPr>
        <p:txBody>
          <a:bodyPr numCol="4">
            <a:prstTxWarp prst="textNoShape">
              <a:avLst/>
            </a:prstTxWarp>
          </a:bodyPr>
          <a:lstStyle/>
          <a:p>
            <a:pPr marL="342900" indent="-342900" algn="ctr" eaLnBrk="0" hangingPunct="0">
              <a:spcBef>
                <a:spcPts val="200"/>
              </a:spcBef>
              <a:defRPr/>
            </a:pPr>
            <a:r>
              <a:rPr lang="en-CA" sz="2400" b="1" u="sng" dirty="0">
                <a:solidFill>
                  <a:srgbClr val="00B050"/>
                </a:solidFill>
                <a:latin typeface="Tw Cen MT" panose="020B0602020104020603" pitchFamily="34" charset="0"/>
                <a:ea typeface="ＭＳ Ｐゴシック" pitchFamily="-112" charset="-128"/>
                <a:cs typeface="Calibri Light" panose="020F0302020204030204" pitchFamily="34" charset="0"/>
              </a:rPr>
              <a:t>HLVC RAs for Italian</a:t>
            </a: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Anissa Baird</a:t>
            </a: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Vanessa Bertone</a:t>
            </a: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Rosanna Calla</a:t>
            </a: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Vivien Chow</a:t>
            </a:r>
            <a:endParaRPr lang="en-US" sz="2400" dirty="0">
              <a:solidFill>
                <a:srgbClr val="00B050"/>
              </a:solidFill>
              <a:latin typeface="Tw Cen MT" panose="020B0602020104020603" pitchFamily="34" charset="0"/>
              <a:cs typeface="Calibri Light" panose="020F0302020204030204" pitchFamily="34" charset="0"/>
            </a:endParaRP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Courtney Clinton</a:t>
            </a: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Marco </a:t>
            </a: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Covi</a:t>
            </a: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Paolo </a:t>
            </a: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Frascà</a:t>
            </a:r>
            <a:endPar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endParaRP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Tim </a:t>
            </a: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Gadanidis</a:t>
            </a:r>
            <a:endPar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endParaRP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Julia Grasso</a:t>
            </a: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Alex La </a:t>
            </a: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Gamba</a:t>
            </a:r>
            <a:endPar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endParaRP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Carmela La Rosa</a:t>
            </a:r>
          </a:p>
          <a:p>
            <a:pPr marL="342900" indent="-342900" algn="ctr" eaLnBrk="0" hangingPunct="0">
              <a:spcBef>
                <a:spcPts val="200"/>
              </a:spcBef>
              <a:defRPr/>
            </a:pP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Arash</a:t>
            </a: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 </a:t>
            </a: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Lotfi</a:t>
            </a:r>
            <a:endPar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endParaRP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Walter Mancini</a:t>
            </a: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Lisa </a:t>
            </a: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Marando</a:t>
            </a:r>
            <a:endPar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endParaRP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Francesco Muoio</a:t>
            </a: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Maria </a:t>
            </a: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Parascandolo</a:t>
            </a:r>
            <a:endPar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endParaRP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Josephine </a:t>
            </a: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Petrolo</a:t>
            </a:r>
            <a:endPar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endParaRP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Alessia </a:t>
            </a: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Plastina</a:t>
            </a:r>
            <a:endPar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endParaRPr>
          </a:p>
          <a:p>
            <a:pPr marL="342900" indent="-342900" algn="ctr" eaLnBrk="0" hangingPunct="0">
              <a:spcBef>
                <a:spcPts val="200"/>
              </a:spcBef>
              <a:defRPr/>
            </a:pP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Matteo </a:t>
            </a: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Talotta</a:t>
            </a:r>
            <a:endPar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endParaRPr>
          </a:p>
          <a:p>
            <a:pPr marL="342900" indent="-342900" algn="ctr" eaLnBrk="0" hangingPunct="0">
              <a:spcBef>
                <a:spcPts val="200"/>
              </a:spcBef>
              <a:defRPr/>
            </a:pP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Awet</a:t>
            </a: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 Tekeste</a:t>
            </a:r>
          </a:p>
          <a:p>
            <a:pPr marL="342900" indent="-342900" algn="ctr" eaLnBrk="0" hangingPunct="0">
              <a:spcBef>
                <a:spcPts val="200"/>
              </a:spcBef>
              <a:defRPr/>
            </a:pP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Letizia</a:t>
            </a:r>
            <a:r>
              <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rPr>
              <a:t> </a:t>
            </a:r>
            <a:r>
              <a:rPr lang="en-CA" sz="2400" dirty="0" err="1">
                <a:solidFill>
                  <a:srgbClr val="00B050"/>
                </a:solidFill>
                <a:latin typeface="Tw Cen MT" panose="020B0602020104020603" pitchFamily="34" charset="0"/>
                <a:ea typeface="ＭＳ Ｐゴシック" pitchFamily="-112" charset="-128"/>
                <a:cs typeface="Calibri Light" panose="020F0302020204030204" pitchFamily="34" charset="0"/>
              </a:rPr>
              <a:t>Tesi</a:t>
            </a:r>
            <a:endPar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endParaRPr>
          </a:p>
          <a:p>
            <a:pPr marL="342900" indent="-342900" algn="ctr" eaLnBrk="0" hangingPunct="0">
              <a:spcBef>
                <a:spcPts val="200"/>
              </a:spcBef>
              <a:defRPr/>
            </a:pPr>
            <a:endParaRPr lang="en-CA" sz="2400" dirty="0">
              <a:solidFill>
                <a:srgbClr val="00B050"/>
              </a:solidFill>
              <a:latin typeface="Tw Cen MT" panose="020B0602020104020603" pitchFamily="34" charset="0"/>
              <a:ea typeface="ＭＳ Ｐゴシック" pitchFamily="-112" charset="-128"/>
              <a:cs typeface="Calibri Light" panose="020F0302020204030204" pitchFamily="34" charset="0"/>
            </a:endParaRPr>
          </a:p>
        </p:txBody>
      </p:sp>
      <p:grpSp>
        <p:nvGrpSpPr>
          <p:cNvPr id="11" name="Group 10">
            <a:extLst>
              <a:ext uri="{FF2B5EF4-FFF2-40B4-BE49-F238E27FC236}">
                <a16:creationId xmlns:a16="http://schemas.microsoft.com/office/drawing/2014/main" id="{EC140D17-D5D1-6BA8-DC61-F048F220E150}"/>
              </a:ext>
            </a:extLst>
          </p:cNvPr>
          <p:cNvGrpSpPr/>
          <p:nvPr/>
        </p:nvGrpSpPr>
        <p:grpSpPr>
          <a:xfrm>
            <a:off x="1027259" y="1223058"/>
            <a:ext cx="4717933" cy="2408619"/>
            <a:chOff x="7496767" y="354912"/>
            <a:chExt cx="4695233" cy="2514221"/>
          </a:xfrm>
        </p:grpSpPr>
        <p:pic>
          <p:nvPicPr>
            <p:cNvPr id="12" name="Picture 11">
              <a:extLst>
                <a:ext uri="{FF2B5EF4-FFF2-40B4-BE49-F238E27FC236}">
                  <a16:creationId xmlns:a16="http://schemas.microsoft.com/office/drawing/2014/main" id="{AB8C81FC-0A35-20ED-B2C4-33E71C6B8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767" y="354912"/>
              <a:ext cx="4695233" cy="2514221"/>
            </a:xfrm>
            <a:prstGeom prst="rect">
              <a:avLst/>
            </a:prstGeom>
          </p:spPr>
        </p:pic>
        <p:sp>
          <p:nvSpPr>
            <p:cNvPr id="13" name="TextBox 12">
              <a:extLst>
                <a:ext uri="{FF2B5EF4-FFF2-40B4-BE49-F238E27FC236}">
                  <a16:creationId xmlns:a16="http://schemas.microsoft.com/office/drawing/2014/main" id="{1EC59C98-A5FD-428A-9D83-F2AC7CF1640D}"/>
                </a:ext>
              </a:extLst>
            </p:cNvPr>
            <p:cNvSpPr txBox="1"/>
            <p:nvPr/>
          </p:nvSpPr>
          <p:spPr>
            <a:xfrm>
              <a:off x="7710985" y="2266295"/>
              <a:ext cx="4380931" cy="400110"/>
            </a:xfrm>
            <a:prstGeom prst="rect">
              <a:avLst/>
            </a:prstGeom>
            <a:noFill/>
          </p:spPr>
          <p:txBody>
            <a:bodyPr wrap="square" rtlCol="0">
              <a:spAutoFit/>
            </a:bodyPr>
            <a:lstStyle/>
            <a:p>
              <a:pPr algn="ctr"/>
              <a:r>
                <a:rPr lang="en-CA" sz="2000" dirty="0" err="1">
                  <a:solidFill>
                    <a:srgbClr val="C00000"/>
                  </a:solidFill>
                  <a:latin typeface="Courier New" panose="02070309020205020404" pitchFamily="49" charset="0"/>
                  <a:cs typeface="Courier New" panose="02070309020205020404" pitchFamily="49" charset="0"/>
                </a:rPr>
                <a:t>ngn.artsci.utoronto.ca</a:t>
              </a:r>
              <a:r>
                <a:rPr lang="en-CA" sz="2000" dirty="0">
                  <a:solidFill>
                    <a:srgbClr val="C00000"/>
                  </a:solidFill>
                  <a:latin typeface="Courier New" panose="02070309020205020404" pitchFamily="49" charset="0"/>
                  <a:cs typeface="Courier New" panose="02070309020205020404" pitchFamily="49" charset="0"/>
                </a:rPr>
                <a:t>/HLVC</a:t>
              </a:r>
            </a:p>
          </p:txBody>
        </p:sp>
      </p:grpSp>
      <p:pic>
        <p:nvPicPr>
          <p:cNvPr id="14" name="Picture 4" descr="sshrc_logo.tiff">
            <a:extLst>
              <a:ext uri="{FF2B5EF4-FFF2-40B4-BE49-F238E27FC236}">
                <a16:creationId xmlns:a16="http://schemas.microsoft.com/office/drawing/2014/main" id="{CA2102CB-75D7-BF5E-D290-E58E2A8B1F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9805" y="6053761"/>
            <a:ext cx="6556976" cy="717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7" descr="UofT_logo.gif">
            <a:extLst>
              <a:ext uri="{FF2B5EF4-FFF2-40B4-BE49-F238E27FC236}">
                <a16:creationId xmlns:a16="http://schemas.microsoft.com/office/drawing/2014/main" id="{ABC420E5-4CD9-C3B2-B3EC-793D29725C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1939" y="5870051"/>
            <a:ext cx="2368861" cy="85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15">
            <a:extLst>
              <a:ext uri="{FF2B5EF4-FFF2-40B4-BE49-F238E27FC236}">
                <a16:creationId xmlns:a16="http://schemas.microsoft.com/office/drawing/2014/main" id="{C6819626-CF01-1A03-EAC8-39AF1C6E4A86}"/>
              </a:ext>
            </a:extLst>
          </p:cNvPr>
          <p:cNvSpPr/>
          <p:nvPr/>
        </p:nvSpPr>
        <p:spPr>
          <a:xfrm>
            <a:off x="0" y="-53576"/>
            <a:ext cx="12192000" cy="1163982"/>
          </a:xfrm>
          <a:prstGeom prst="round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08" charset="-128"/>
              <a:cs typeface="ＭＳ Ｐゴシック" pitchFamily="-108" charset="-128"/>
            </a:endParaRPr>
          </a:p>
        </p:txBody>
      </p:sp>
      <p:sp>
        <p:nvSpPr>
          <p:cNvPr id="17" name="Title 3">
            <a:extLst>
              <a:ext uri="{FF2B5EF4-FFF2-40B4-BE49-F238E27FC236}">
                <a16:creationId xmlns:a16="http://schemas.microsoft.com/office/drawing/2014/main" id="{DB0D4D71-299C-FEF5-E136-57F117CD5160}"/>
              </a:ext>
            </a:extLst>
          </p:cNvPr>
          <p:cNvSpPr txBox="1">
            <a:spLocks/>
          </p:cNvSpPr>
          <p:nvPr/>
        </p:nvSpPr>
        <p:spPr>
          <a:xfrm>
            <a:off x="5525126" y="176058"/>
            <a:ext cx="1138653" cy="1041081"/>
          </a:xfrm>
          <a:prstGeom prst="rect">
            <a:avLst/>
          </a:prstGeom>
          <a:noFill/>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zh-TW" altLang="en-US" sz="2800" b="1">
                <a:solidFill>
                  <a:srgbClr val="FF0000"/>
                </a:solidFill>
                <a:latin typeface="Helvetica" pitchFamily="-102" charset="0"/>
                <a:ea typeface="华文细黑" pitchFamily="-102" charset="-122"/>
                <a:cs typeface="华文细黑" pitchFamily="-102" charset="-122"/>
              </a:rPr>
              <a:t>多謝</a:t>
            </a:r>
            <a:endParaRPr lang="en-US" sz="2800" b="1" dirty="0">
              <a:solidFill>
                <a:srgbClr val="FF0000"/>
              </a:solidFill>
              <a:latin typeface="Helvetica" pitchFamily="-102" charset="0"/>
              <a:ea typeface="ＭＳ Ｐゴシック" pitchFamily="-102" charset="-128"/>
              <a:cs typeface="ＭＳ Ｐゴシック" pitchFamily="-102" charset="-128"/>
            </a:endParaRPr>
          </a:p>
        </p:txBody>
      </p:sp>
      <p:sp>
        <p:nvSpPr>
          <p:cNvPr id="18" name="TextBox 4">
            <a:extLst>
              <a:ext uri="{FF2B5EF4-FFF2-40B4-BE49-F238E27FC236}">
                <a16:creationId xmlns:a16="http://schemas.microsoft.com/office/drawing/2014/main" id="{A2666AC7-DAA4-4912-BF29-5A92A54B91B6}"/>
              </a:ext>
            </a:extLst>
          </p:cNvPr>
          <p:cNvSpPr txBox="1">
            <a:spLocks noChangeArrowheads="1"/>
          </p:cNvSpPr>
          <p:nvPr/>
        </p:nvSpPr>
        <p:spPr bwMode="auto">
          <a:xfrm>
            <a:off x="-8370" y="67685"/>
            <a:ext cx="2133357" cy="523220"/>
          </a:xfrm>
          <a:prstGeom prst="rect">
            <a:avLst/>
          </a:prstGeom>
          <a:noFill/>
          <a:ln w="9525">
            <a:noFill/>
            <a:miter lim="800000"/>
            <a:headEnd/>
            <a:tailEnd/>
          </a:ln>
        </p:spPr>
        <p:txBody>
          <a:bodyPr wrap="square">
            <a:prstTxWarp prst="textNoShape">
              <a:avLst/>
            </a:prstTxWarp>
            <a:spAutoFit/>
          </a:bodyPr>
          <a:lstStyle/>
          <a:p>
            <a:r>
              <a:rPr lang="ja-JP" altLang="en-US" sz="2800" b="1" dirty="0">
                <a:solidFill>
                  <a:srgbClr val="660066"/>
                </a:solidFill>
                <a:latin typeface="Calibri" pitchFamily="-102" charset="0"/>
                <a:ea typeface="AppleGothic" pitchFamily="-102" charset="-127"/>
                <a:cs typeface="AppleGothic" pitchFamily="-102" charset="-127"/>
              </a:rPr>
              <a:t>감사합니다</a:t>
            </a:r>
            <a:endParaRPr lang="en-US" sz="2800" b="1" dirty="0">
              <a:solidFill>
                <a:srgbClr val="660066"/>
              </a:solidFill>
              <a:latin typeface="Calibri" pitchFamily="-102" charset="0"/>
            </a:endParaRPr>
          </a:p>
        </p:txBody>
      </p:sp>
      <p:sp>
        <p:nvSpPr>
          <p:cNvPr id="9" name="Slide Number Placeholder 8">
            <a:extLst>
              <a:ext uri="{FF2B5EF4-FFF2-40B4-BE49-F238E27FC236}">
                <a16:creationId xmlns:a16="http://schemas.microsoft.com/office/drawing/2014/main" id="{5724702C-5304-242B-33DC-A846AD7D231F}"/>
              </a:ext>
            </a:extLst>
          </p:cNvPr>
          <p:cNvSpPr>
            <a:spLocks noGrp="1"/>
          </p:cNvSpPr>
          <p:nvPr>
            <p:ph type="sldNum" sz="quarter" idx="12"/>
          </p:nvPr>
        </p:nvSpPr>
        <p:spPr>
          <a:xfrm>
            <a:off x="11656294" y="77408"/>
            <a:ext cx="973667" cy="274320"/>
          </a:xfrm>
        </p:spPr>
        <p:txBody>
          <a:bodyPr/>
          <a:lstStyle/>
          <a:p>
            <a:fld id="{41D42F34-B541-46BF-9E0C-95192B1709EE}" type="slidenum">
              <a:rPr lang="it-IT" smtClean="0">
                <a:solidFill>
                  <a:schemeClr val="accent1">
                    <a:lumMod val="75000"/>
                  </a:schemeClr>
                </a:solidFill>
              </a:rPr>
              <a:t>9</a:t>
            </a:fld>
            <a:endParaRPr lang="it-IT" dirty="0">
              <a:solidFill>
                <a:schemeClr val="accent1">
                  <a:lumMod val="75000"/>
                </a:schemeClr>
              </a:solidFill>
            </a:endParaRPr>
          </a:p>
        </p:txBody>
      </p:sp>
      <p:sp>
        <p:nvSpPr>
          <p:cNvPr id="19" name="TextBox 5">
            <a:extLst>
              <a:ext uri="{FF2B5EF4-FFF2-40B4-BE49-F238E27FC236}">
                <a16:creationId xmlns:a16="http://schemas.microsoft.com/office/drawing/2014/main" id="{4D90C2FC-F985-BD01-27B3-9D4A4E95DED7}"/>
              </a:ext>
            </a:extLst>
          </p:cNvPr>
          <p:cNvSpPr txBox="1">
            <a:spLocks noChangeArrowheads="1"/>
          </p:cNvSpPr>
          <p:nvPr/>
        </p:nvSpPr>
        <p:spPr bwMode="auto">
          <a:xfrm>
            <a:off x="1289874" y="512517"/>
            <a:ext cx="1350963" cy="523220"/>
          </a:xfrm>
          <a:prstGeom prst="rect">
            <a:avLst/>
          </a:prstGeom>
          <a:noFill/>
          <a:ln w="9525">
            <a:noFill/>
            <a:miter lim="800000"/>
            <a:headEnd/>
            <a:tailEnd/>
          </a:ln>
        </p:spPr>
        <p:txBody>
          <a:bodyPr wrap="square">
            <a:prstTxWarp prst="textNoShape">
              <a:avLst/>
            </a:prstTxWarp>
            <a:spAutoFit/>
          </a:bodyPr>
          <a:lstStyle/>
          <a:p>
            <a:r>
              <a:rPr lang="en-US" sz="2800" b="1" dirty="0">
                <a:solidFill>
                  <a:srgbClr val="E46C0A"/>
                </a:solidFill>
                <a:latin typeface="Calibri" pitchFamily="-102" charset="0"/>
              </a:rPr>
              <a:t> </a:t>
            </a:r>
            <a:r>
              <a:rPr lang="en-US" sz="2800" dirty="0" err="1">
                <a:solidFill>
                  <a:srgbClr val="E46C0A"/>
                </a:solidFill>
                <a:latin typeface="Calibri" pitchFamily="-102" charset="0"/>
              </a:rPr>
              <a:t>дякую</a:t>
            </a:r>
            <a:endParaRPr lang="en-US" sz="2800" dirty="0">
              <a:solidFill>
                <a:srgbClr val="E46C0A"/>
              </a:solidFill>
              <a:latin typeface="Calibri" pitchFamily="-102" charset="0"/>
            </a:endParaRPr>
          </a:p>
        </p:txBody>
      </p:sp>
      <p:sp>
        <p:nvSpPr>
          <p:cNvPr id="20" name="TextBox 6">
            <a:extLst>
              <a:ext uri="{FF2B5EF4-FFF2-40B4-BE49-F238E27FC236}">
                <a16:creationId xmlns:a16="http://schemas.microsoft.com/office/drawing/2014/main" id="{57722628-5068-FAA9-8D02-CE1BFA488ECF}"/>
              </a:ext>
            </a:extLst>
          </p:cNvPr>
          <p:cNvSpPr txBox="1">
            <a:spLocks noChangeArrowheads="1"/>
          </p:cNvSpPr>
          <p:nvPr/>
        </p:nvSpPr>
        <p:spPr bwMode="auto">
          <a:xfrm>
            <a:off x="4221041" y="43527"/>
            <a:ext cx="1669257" cy="523220"/>
          </a:xfrm>
          <a:prstGeom prst="rect">
            <a:avLst/>
          </a:prstGeom>
          <a:noFill/>
          <a:ln w="9525">
            <a:noFill/>
            <a:miter lim="800000"/>
            <a:headEnd/>
            <a:tailEnd/>
          </a:ln>
        </p:spPr>
        <p:txBody>
          <a:bodyPr wrap="square">
            <a:prstTxWarp prst="textNoShape">
              <a:avLst/>
            </a:prstTxWarp>
            <a:spAutoFit/>
          </a:bodyPr>
          <a:lstStyle/>
          <a:p>
            <a:r>
              <a:rPr lang="en-US" sz="2800" dirty="0" err="1">
                <a:solidFill>
                  <a:srgbClr val="0000FF"/>
                </a:solidFill>
                <a:latin typeface="Calibri" pitchFamily="-102" charset="0"/>
              </a:rPr>
              <a:t>Спасибо</a:t>
            </a:r>
            <a:endParaRPr lang="en-US" sz="2800" dirty="0">
              <a:solidFill>
                <a:srgbClr val="0000FF"/>
              </a:solidFill>
              <a:latin typeface="Calibri" pitchFamily="-102" charset="0"/>
            </a:endParaRPr>
          </a:p>
        </p:txBody>
      </p:sp>
      <p:sp>
        <p:nvSpPr>
          <p:cNvPr id="21" name="TextBox 7">
            <a:extLst>
              <a:ext uri="{FF2B5EF4-FFF2-40B4-BE49-F238E27FC236}">
                <a16:creationId xmlns:a16="http://schemas.microsoft.com/office/drawing/2014/main" id="{F449F00A-E44E-0C4B-D9B0-E99F539F6393}"/>
              </a:ext>
            </a:extLst>
          </p:cNvPr>
          <p:cNvSpPr txBox="1">
            <a:spLocks noChangeArrowheads="1"/>
          </p:cNvSpPr>
          <p:nvPr/>
        </p:nvSpPr>
        <p:spPr bwMode="auto">
          <a:xfrm>
            <a:off x="2051900" y="12903"/>
            <a:ext cx="2209800" cy="523220"/>
          </a:xfrm>
          <a:prstGeom prst="rect">
            <a:avLst/>
          </a:prstGeom>
          <a:noFill/>
          <a:ln w="9525">
            <a:noFill/>
            <a:miter lim="800000"/>
            <a:headEnd/>
            <a:tailEnd/>
          </a:ln>
        </p:spPr>
        <p:txBody>
          <a:bodyPr wrap="square">
            <a:prstTxWarp prst="textNoShape">
              <a:avLst/>
            </a:prstTxWarp>
            <a:spAutoFit/>
          </a:bodyPr>
          <a:lstStyle/>
          <a:p>
            <a:r>
              <a:rPr lang="en-US" sz="2800" dirty="0" err="1">
                <a:solidFill>
                  <a:srgbClr val="008000"/>
                </a:solidFill>
                <a:latin typeface="Calibri" pitchFamily="-102" charset="0"/>
              </a:rPr>
              <a:t>Molte</a:t>
            </a:r>
            <a:r>
              <a:rPr lang="en-US" sz="2800" dirty="0">
                <a:solidFill>
                  <a:srgbClr val="008000"/>
                </a:solidFill>
                <a:latin typeface="Calibri" pitchFamily="-102" charset="0"/>
              </a:rPr>
              <a:t> </a:t>
            </a:r>
            <a:r>
              <a:rPr lang="en-US" sz="2800" dirty="0" err="1">
                <a:solidFill>
                  <a:srgbClr val="008000"/>
                </a:solidFill>
                <a:latin typeface="Calibri" pitchFamily="-102" charset="0"/>
              </a:rPr>
              <a:t>grazie</a:t>
            </a:r>
            <a:endParaRPr lang="en-US" sz="2800" dirty="0">
              <a:solidFill>
                <a:srgbClr val="008000"/>
              </a:solidFill>
              <a:latin typeface="Calibri" pitchFamily="-102" charset="0"/>
            </a:endParaRPr>
          </a:p>
        </p:txBody>
      </p:sp>
      <p:sp>
        <p:nvSpPr>
          <p:cNvPr id="22" name="TextBox 8">
            <a:extLst>
              <a:ext uri="{FF2B5EF4-FFF2-40B4-BE49-F238E27FC236}">
                <a16:creationId xmlns:a16="http://schemas.microsoft.com/office/drawing/2014/main" id="{11890887-4B5D-9C9B-08A8-C8A6E7F35EA0}"/>
              </a:ext>
            </a:extLst>
          </p:cNvPr>
          <p:cNvSpPr txBox="1">
            <a:spLocks noChangeArrowheads="1"/>
          </p:cNvSpPr>
          <p:nvPr/>
        </p:nvSpPr>
        <p:spPr bwMode="auto">
          <a:xfrm>
            <a:off x="6663779" y="575953"/>
            <a:ext cx="2850599" cy="523220"/>
          </a:xfrm>
          <a:prstGeom prst="rect">
            <a:avLst/>
          </a:prstGeom>
          <a:noFill/>
          <a:ln w="9525">
            <a:noFill/>
            <a:miter lim="800000"/>
            <a:headEnd/>
            <a:tailEnd/>
          </a:ln>
        </p:spPr>
        <p:txBody>
          <a:bodyPr wrap="square">
            <a:prstTxWarp prst="textNoShape">
              <a:avLst/>
            </a:prstTxWarp>
            <a:spAutoFit/>
          </a:bodyPr>
          <a:lstStyle/>
          <a:p>
            <a:r>
              <a:rPr lang="en-US" sz="2800" dirty="0" err="1">
                <a:solidFill>
                  <a:srgbClr val="D883FF"/>
                </a:solidFill>
                <a:latin typeface="Calibri" panose="020F0502020204030204" pitchFamily="34" charset="0"/>
                <a:ea typeface="IPAPhon" pitchFamily="-112" charset="0"/>
                <a:cs typeface="Calibri" panose="020F0502020204030204" pitchFamily="34" charset="0"/>
              </a:rPr>
              <a:t>gratsi</a:t>
            </a:r>
            <a:r>
              <a:rPr lang="en-US" altLang="ja-JP" sz="2800" dirty="0" err="1">
                <a:solidFill>
                  <a:srgbClr val="D883FF"/>
                </a:solidFill>
                <a:latin typeface="Calibri" panose="020F0502020204030204" pitchFamily="34" charset="0"/>
                <a:ea typeface="IPAPhon" pitchFamily="-112" charset="0"/>
                <a:cs typeface="Calibri" panose="020F0502020204030204" pitchFamily="34" charset="0"/>
              </a:rPr>
              <a:t>ə</a:t>
            </a:r>
            <a:r>
              <a:rPr lang="en-US" sz="2800" dirty="0">
                <a:solidFill>
                  <a:srgbClr val="D883FF"/>
                </a:solidFill>
                <a:latin typeface="+mj-lt"/>
                <a:ea typeface="IPAPhon" pitchFamily="-112" charset="0"/>
                <a:cs typeface="IPAPhon" pitchFamily="-112" charset="0"/>
              </a:rPr>
              <a:t> </a:t>
            </a:r>
            <a:r>
              <a:rPr lang="en-US" sz="2800" dirty="0" err="1">
                <a:solidFill>
                  <a:srgbClr val="D883FF"/>
                </a:solidFill>
                <a:latin typeface="Calibri" panose="020F0502020204030204" pitchFamily="34" charset="0"/>
                <a:ea typeface="IPAPhon" pitchFamily="-112" charset="0"/>
                <a:cs typeface="Calibri" panose="020F0502020204030204" pitchFamily="34" charset="0"/>
              </a:rPr>
              <a:t>namuor:</a:t>
            </a:r>
            <a:r>
              <a:rPr lang="en-US" altLang="ja-JP" sz="2800" dirty="0" err="1">
                <a:solidFill>
                  <a:srgbClr val="D883FF"/>
                </a:solidFill>
                <a:latin typeface="Calibri" panose="020F0502020204030204" pitchFamily="34" charset="0"/>
                <a:ea typeface="IPAPhon" pitchFamily="-112" charset="0"/>
                <a:cs typeface="Calibri" panose="020F0502020204030204" pitchFamily="34" charset="0"/>
              </a:rPr>
              <a:t>ə</a:t>
            </a:r>
            <a:endParaRPr lang="en-US" sz="2800" dirty="0">
              <a:solidFill>
                <a:srgbClr val="D883FF"/>
              </a:solidFill>
              <a:latin typeface="Calibri" panose="020F0502020204030204" pitchFamily="34" charset="0"/>
              <a:ea typeface="IPAPhon" pitchFamily="-112" charset="0"/>
              <a:cs typeface="Calibri" panose="020F0502020204030204" pitchFamily="34" charset="0"/>
            </a:endParaRPr>
          </a:p>
        </p:txBody>
      </p:sp>
      <p:sp>
        <p:nvSpPr>
          <p:cNvPr id="23" name="TextBox 7">
            <a:extLst>
              <a:ext uri="{FF2B5EF4-FFF2-40B4-BE49-F238E27FC236}">
                <a16:creationId xmlns:a16="http://schemas.microsoft.com/office/drawing/2014/main" id="{AB5C0CFF-9B3E-039A-B838-A5D0B914E03E}"/>
              </a:ext>
            </a:extLst>
          </p:cNvPr>
          <p:cNvSpPr txBox="1">
            <a:spLocks noChangeArrowheads="1"/>
          </p:cNvSpPr>
          <p:nvPr/>
        </p:nvSpPr>
        <p:spPr bwMode="auto">
          <a:xfrm>
            <a:off x="8925441" y="12903"/>
            <a:ext cx="1626235" cy="523220"/>
          </a:xfrm>
          <a:prstGeom prst="rect">
            <a:avLst/>
          </a:prstGeom>
          <a:noFill/>
          <a:ln w="9525">
            <a:noFill/>
            <a:miter lim="800000"/>
            <a:headEnd/>
            <a:tailEnd/>
          </a:ln>
        </p:spPr>
        <p:txBody>
          <a:bodyPr wrap="square">
            <a:prstTxWarp prst="textNoShape">
              <a:avLst/>
            </a:prstTxWarp>
            <a:spAutoFit/>
          </a:bodyPr>
          <a:lstStyle/>
          <a:p>
            <a:r>
              <a:rPr lang="en-US" sz="2800" dirty="0" err="1">
                <a:solidFill>
                  <a:schemeClr val="accent6">
                    <a:lumMod val="75000"/>
                  </a:schemeClr>
                </a:solidFill>
                <a:latin typeface="Calibri" pitchFamily="-102" charset="0"/>
              </a:rPr>
              <a:t>Obrigada</a:t>
            </a:r>
            <a:endParaRPr lang="en-US" sz="2800" dirty="0">
              <a:solidFill>
                <a:schemeClr val="accent6">
                  <a:lumMod val="75000"/>
                </a:schemeClr>
              </a:solidFill>
              <a:latin typeface="Calibri" pitchFamily="-102" charset="0"/>
            </a:endParaRPr>
          </a:p>
        </p:txBody>
      </p:sp>
      <p:sp>
        <p:nvSpPr>
          <p:cNvPr id="24" name="TextBox 23">
            <a:extLst>
              <a:ext uri="{FF2B5EF4-FFF2-40B4-BE49-F238E27FC236}">
                <a16:creationId xmlns:a16="http://schemas.microsoft.com/office/drawing/2014/main" id="{D2E5EE2E-D8E5-D496-07C5-6569DE9E7D64}"/>
              </a:ext>
            </a:extLst>
          </p:cNvPr>
          <p:cNvSpPr txBox="1"/>
          <p:nvPr/>
        </p:nvSpPr>
        <p:spPr>
          <a:xfrm>
            <a:off x="3791469" y="616000"/>
            <a:ext cx="1374735" cy="523220"/>
          </a:xfrm>
          <a:prstGeom prst="rect">
            <a:avLst/>
          </a:prstGeom>
          <a:noFill/>
        </p:spPr>
        <p:txBody>
          <a:bodyPr wrap="square" rtlCol="0">
            <a:spAutoFit/>
          </a:bodyPr>
          <a:lstStyle/>
          <a:p>
            <a:r>
              <a:rPr lang="en-CA" sz="2800" dirty="0">
                <a:solidFill>
                  <a:srgbClr val="00FDFF"/>
                </a:solidFill>
              </a:rPr>
              <a:t>Salamat</a:t>
            </a:r>
            <a:endParaRPr lang="en-US" sz="2800" dirty="0">
              <a:solidFill>
                <a:srgbClr val="00FDFF"/>
              </a:solidFill>
            </a:endParaRPr>
          </a:p>
        </p:txBody>
      </p:sp>
      <p:sp>
        <p:nvSpPr>
          <p:cNvPr id="25" name="TextBox 24">
            <a:extLst>
              <a:ext uri="{FF2B5EF4-FFF2-40B4-BE49-F238E27FC236}">
                <a16:creationId xmlns:a16="http://schemas.microsoft.com/office/drawing/2014/main" id="{0BABDFBD-7546-9FFE-08E2-641DAF610562}"/>
              </a:ext>
            </a:extLst>
          </p:cNvPr>
          <p:cNvSpPr txBox="1"/>
          <p:nvPr/>
        </p:nvSpPr>
        <p:spPr>
          <a:xfrm>
            <a:off x="6393473" y="45631"/>
            <a:ext cx="1955720" cy="523220"/>
          </a:xfrm>
          <a:prstGeom prst="rect">
            <a:avLst/>
          </a:prstGeom>
          <a:noFill/>
        </p:spPr>
        <p:txBody>
          <a:bodyPr wrap="square" rtlCol="0">
            <a:spAutoFit/>
          </a:bodyPr>
          <a:lstStyle/>
          <a:p>
            <a:r>
              <a:rPr lang="hu-HU" sz="2800" dirty="0">
                <a:solidFill>
                  <a:srgbClr val="92D050"/>
                </a:solidFill>
              </a:rPr>
              <a:t>Köszönöm</a:t>
            </a:r>
          </a:p>
        </p:txBody>
      </p:sp>
      <p:sp>
        <p:nvSpPr>
          <p:cNvPr id="26" name="TextBox 25">
            <a:extLst>
              <a:ext uri="{FF2B5EF4-FFF2-40B4-BE49-F238E27FC236}">
                <a16:creationId xmlns:a16="http://schemas.microsoft.com/office/drawing/2014/main" id="{275F3592-1857-5C98-B676-F1599CC3F550}"/>
              </a:ext>
            </a:extLst>
          </p:cNvPr>
          <p:cNvSpPr txBox="1"/>
          <p:nvPr/>
        </p:nvSpPr>
        <p:spPr>
          <a:xfrm>
            <a:off x="10081449" y="602049"/>
            <a:ext cx="1895444" cy="523220"/>
          </a:xfrm>
          <a:prstGeom prst="rect">
            <a:avLst/>
          </a:prstGeom>
          <a:noFill/>
        </p:spPr>
        <p:txBody>
          <a:bodyPr wrap="square" rtlCol="0">
            <a:spAutoFit/>
          </a:bodyPr>
          <a:lstStyle/>
          <a:p>
            <a:r>
              <a:rPr lang="pl-PL" sz="2800" dirty="0">
                <a:solidFill>
                  <a:schemeClr val="accent5">
                    <a:lumMod val="60000"/>
                    <a:lumOff val="40000"/>
                  </a:schemeClr>
                </a:solidFill>
              </a:rPr>
              <a:t>Dziękuję Ci</a:t>
            </a:r>
            <a:endParaRPr lang="pl-PL" sz="2800" i="1" dirty="0">
              <a:solidFill>
                <a:schemeClr val="accent5">
                  <a:lumMod val="60000"/>
                  <a:lumOff val="40000"/>
                </a:schemeClr>
              </a:solidFill>
            </a:endParaRPr>
          </a:p>
        </p:txBody>
      </p:sp>
      <p:sp>
        <p:nvSpPr>
          <p:cNvPr id="27" name="Segnaposto testo 3">
            <a:extLst>
              <a:ext uri="{FF2B5EF4-FFF2-40B4-BE49-F238E27FC236}">
                <a16:creationId xmlns:a16="http://schemas.microsoft.com/office/drawing/2014/main" id="{463D9E32-553D-19A6-5128-7871BB2DF664}"/>
              </a:ext>
            </a:extLst>
          </p:cNvPr>
          <p:cNvSpPr txBox="1">
            <a:spLocks/>
          </p:cNvSpPr>
          <p:nvPr/>
        </p:nvSpPr>
        <p:spPr>
          <a:xfrm>
            <a:off x="6867672" y="1782771"/>
            <a:ext cx="3657846" cy="146304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it-IT" sz="2400" dirty="0">
                <a:solidFill>
                  <a:srgbClr val="C00000"/>
                </a:solidFill>
                <a:hlinkClick r:id="rId6">
                  <a:extLst>
                    <a:ext uri="{A12FA001-AC4F-418D-AE19-62706E023703}">
                      <ahyp:hlinkClr xmlns:ahyp="http://schemas.microsoft.com/office/drawing/2018/hyperlinkcolor" val="tx"/>
                    </a:ext>
                  </a:extLst>
                </a:hlinkClick>
              </a:rPr>
              <a:t>a.cristiano@rug.nl</a:t>
            </a:r>
            <a:endParaRPr lang="it-IT" sz="2400" dirty="0">
              <a:solidFill>
                <a:srgbClr val="C00000"/>
              </a:solidFill>
            </a:endParaRPr>
          </a:p>
          <a:p>
            <a:r>
              <a:rPr lang="it-IT" sz="2400" dirty="0">
                <a:solidFill>
                  <a:srgbClr val="C00000"/>
                </a:solidFill>
                <a:hlinkClick r:id="rId7">
                  <a:extLst>
                    <a:ext uri="{A12FA001-AC4F-418D-AE19-62706E023703}">
                      <ahyp:hlinkClr xmlns:ahyp="http://schemas.microsoft.com/office/drawing/2018/hyperlinkcolor" val="tx"/>
                    </a:ext>
                  </a:extLst>
                </a:hlinkClick>
              </a:rPr>
              <a:t>naomi.nagy@utoronto.ca</a:t>
            </a:r>
            <a:endParaRPr lang="it-IT" sz="2400" dirty="0">
              <a:solidFill>
                <a:srgbClr val="C00000"/>
              </a:solidFill>
            </a:endParaRPr>
          </a:p>
          <a:p>
            <a:endParaRPr lang="it-IT" sz="2400" dirty="0">
              <a:solidFill>
                <a:srgbClr val="C00000"/>
              </a:solidFill>
            </a:endParaRPr>
          </a:p>
        </p:txBody>
      </p:sp>
      <p:pic>
        <p:nvPicPr>
          <p:cNvPr id="3" name="Immagine 2">
            <a:extLst>
              <a:ext uri="{FF2B5EF4-FFF2-40B4-BE49-F238E27FC236}">
                <a16:creationId xmlns:a16="http://schemas.microsoft.com/office/drawing/2014/main" id="{8D429F85-68CC-B65E-9126-88BBFCF08C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6780" y="5557276"/>
            <a:ext cx="1723914" cy="1139220"/>
          </a:xfrm>
          <a:prstGeom prst="rect">
            <a:avLst/>
          </a:prstGeom>
        </p:spPr>
      </p:pic>
      <p:pic>
        <p:nvPicPr>
          <p:cNvPr id="5" name="Immagine 4">
            <a:extLst>
              <a:ext uri="{FF2B5EF4-FFF2-40B4-BE49-F238E27FC236}">
                <a16:creationId xmlns:a16="http://schemas.microsoft.com/office/drawing/2014/main" id="{81165E2E-3F56-BC00-9DA7-2C8297CCB9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67309" y="5581311"/>
            <a:ext cx="868924" cy="864901"/>
          </a:xfrm>
          <a:prstGeom prst="rect">
            <a:avLst/>
          </a:prstGeom>
        </p:spPr>
      </p:pic>
    </p:spTree>
    <p:extLst>
      <p:ext uri="{BB962C8B-B14F-4D97-AF65-F5344CB8AC3E}">
        <p14:creationId xmlns:p14="http://schemas.microsoft.com/office/powerpoint/2010/main" val="2823203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Custom 4">
      <a:dk1>
        <a:srgbClr val="000000"/>
      </a:dk1>
      <a:lt1>
        <a:srgbClr val="FFFFFF"/>
      </a:lt1>
      <a:dk2>
        <a:srgbClr val="455F51"/>
      </a:dk2>
      <a:lt2>
        <a:srgbClr val="E3DED1"/>
      </a:lt2>
      <a:accent1>
        <a:srgbClr val="008E00"/>
      </a:accent1>
      <a:accent2>
        <a:srgbClr val="008F51"/>
      </a:accent2>
      <a:accent3>
        <a:srgbClr val="E6D024"/>
      </a:accent3>
      <a:accent4>
        <a:srgbClr val="CC9700"/>
      </a:accent4>
      <a:accent5>
        <a:srgbClr val="4EB3CF"/>
      </a:accent5>
      <a:accent6>
        <a:srgbClr val="378DA6"/>
      </a:accent6>
      <a:hlink>
        <a:srgbClr val="6B9F25"/>
      </a:hlink>
      <a:folHlink>
        <a:srgbClr val="B26B0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TM02900720[[fn=Integrale]]</Template>
  <TotalTime>4956</TotalTime>
  <Words>1734</Words>
  <Application>Microsoft Office PowerPoint</Application>
  <PresentationFormat>Widescreen</PresentationFormat>
  <Paragraphs>190</Paragraphs>
  <Slides>10</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Calibri</vt:lpstr>
      <vt:lpstr>Calibri Light</vt:lpstr>
      <vt:lpstr>Courier New</vt:lpstr>
      <vt:lpstr>Helvetica</vt:lpstr>
      <vt:lpstr>Times New Roman</vt:lpstr>
      <vt:lpstr>Tw Cen MT</vt:lpstr>
      <vt:lpstr>Tw Cen MT (Body)</vt:lpstr>
      <vt:lpstr>Tw Cen MT Condensed</vt:lpstr>
      <vt:lpstr>Wingdings</vt:lpstr>
      <vt:lpstr>Wingdings 3</vt:lpstr>
      <vt:lpstr>Integrale</vt:lpstr>
      <vt:lpstr>(r) among Toronto’s Heritage Italians: maintaining  language internal Homeland patterns</vt:lpstr>
      <vt:lpstr>Research questions</vt:lpstr>
      <vt:lpstr> Homeland Calabrian</vt:lpstr>
      <vt:lpstr>Methods and materials for Variationist analysis</vt:lpstr>
      <vt:lpstr>Results: Stable Variation</vt:lpstr>
      <vt:lpstr>TRANSMISSION of a language-internal process</vt:lpstr>
      <vt:lpstr>PowerPoint Presentation</vt:lpstr>
      <vt:lpstr>OTHER (R)’s in HLVc</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Another (r): Variation and social meaning in Heritage Italian</dc:title>
  <dc:creator>Angela Cristiano - angela.cristiano@studio.unibo.it</dc:creator>
  <cp:lastModifiedBy>A. Cristiano</cp:lastModifiedBy>
  <cp:revision>223</cp:revision>
  <dcterms:created xsi:type="dcterms:W3CDTF">2022-09-26T10:02:45Z</dcterms:created>
  <dcterms:modified xsi:type="dcterms:W3CDTF">2022-11-03T10:18:07Z</dcterms:modified>
</cp:coreProperties>
</file>